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</p:sldMasterIdLst>
  <p:notesMasterIdLst>
    <p:notesMasterId r:id="rId26"/>
  </p:notesMasterIdLst>
  <p:sldIdLst>
    <p:sldId id="257" r:id="rId3"/>
    <p:sldId id="468" r:id="rId4"/>
    <p:sldId id="469" r:id="rId5"/>
    <p:sldId id="481" r:id="rId6"/>
    <p:sldId id="470" r:id="rId7"/>
    <p:sldId id="472" r:id="rId8"/>
    <p:sldId id="482" r:id="rId9"/>
    <p:sldId id="473" r:id="rId10"/>
    <p:sldId id="483" r:id="rId11"/>
    <p:sldId id="485" r:id="rId12"/>
    <p:sldId id="487" r:id="rId13"/>
    <p:sldId id="486" r:id="rId14"/>
    <p:sldId id="269" r:id="rId15"/>
    <p:sldId id="261" r:id="rId16"/>
    <p:sldId id="260" r:id="rId17"/>
    <p:sldId id="264" r:id="rId18"/>
    <p:sldId id="265" r:id="rId19"/>
    <p:sldId id="259" r:id="rId20"/>
    <p:sldId id="266" r:id="rId21"/>
    <p:sldId id="263" r:id="rId22"/>
    <p:sldId id="262" r:id="rId23"/>
    <p:sldId id="268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C428-CC80-4AEE-9811-4E566D4C101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5493-4EA6-48BA-8340-35E31B3E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Ejemplos de implementacion de proyectos 5 s 2 dias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5F502-E6A1-4158-86C3-ECE6CD0A4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4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Ejemplos de implementacion de proyectos 5 s 2 dias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5F502-E6A1-4158-86C3-ECE6CD0A4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4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380288" y="1628775"/>
            <a:ext cx="13271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d-ID" sz="2800" b="1">
                <a:solidFill>
                  <a:srgbClr val="7F7F7F"/>
                </a:solidFill>
                <a:latin typeface="Footlight MT Light" pitchFamily="18" charset="0"/>
                <a:ea typeface="DotumChe" pitchFamily="49" charset="-127"/>
                <a:cs typeface="Narkisim" pitchFamily="34" charset="-79"/>
              </a:rPr>
              <a:t>M</a:t>
            </a:r>
            <a:r>
              <a:rPr lang="en-US" sz="2800" b="1">
                <a:solidFill>
                  <a:srgbClr val="7F7F7F"/>
                </a:solidFill>
                <a:latin typeface="Footlight MT Light" pitchFamily="18" charset="0"/>
                <a:ea typeface="DotumChe" pitchFamily="49" charset="-127"/>
                <a:cs typeface="Narkisim" pitchFamily="34" charset="-79"/>
              </a:rPr>
              <a:t>U</a:t>
            </a:r>
          </a:p>
          <a:p>
            <a:pPr algn="ctr" eaLnBrk="1" hangingPunct="1">
              <a:defRPr/>
            </a:pPr>
            <a:r>
              <a:rPr lang="id-ID" sz="1200">
                <a:solidFill>
                  <a:srgbClr val="7F7F7F"/>
                </a:solidFill>
                <a:latin typeface="Arial Narrow" pitchFamily="34" charset="0"/>
                <a:ea typeface="DotumChe" pitchFamily="49" charset="-127"/>
                <a:cs typeface="Narkisim" pitchFamily="34" charset="-79"/>
              </a:rPr>
              <a:t>Montemorelos University</a:t>
            </a:r>
            <a:endParaRPr lang="en-US" sz="1200">
              <a:solidFill>
                <a:srgbClr val="7F7F7F"/>
              </a:solidFill>
              <a:latin typeface="Arial Narrow" pitchFamily="34" charset="0"/>
              <a:ea typeface="DotumChe" pitchFamily="49" charset="-127"/>
              <a:cs typeface="Narkisim" pitchFamily="34" charset="-79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1418211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  AIU </a:t>
            </a:r>
            <a:fld id="{9DEDE0AA-CA36-4E38-948B-A39393C26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utoShape 2" descr="data:image/jpeg;base64,/9j/4AAQSkZJRgABAQAAAQABAAD/2wCEAAkGBxMREhUSExIVFhUWGBgYFxYYFxoYHhcaFxUYHRkdGBggISggGB0lHRgdITIiJSkrLi4uHyA6ODMuNygtLi0BCgoKBQUFDgUFDisZExkrKysrKysrKysrKysrKysrKysrKysrKysrKysrKysrKysrKysrKysrKysrKysrKysrK//AABEIALAA8AMBIgACEQEDEQH/xAAcAAEAAgMBAQEAAAAAAAAAAAAABQYBAwQCBwj/xABHEAACAQMDAQUFAwYLBwUAAAABAgMABBEFEiExBhNBUWEiMkJxgQcUIzNScoKRoQgVJCU0YnOSsbPBFkNEU2OywzWD0eHw/8QAFAEBAAAAAAAAAAAAAAAAAAAAAP/EABQRAQAAAAAAAAAAAAAAAAAAAAD/2gAMAwEAAhEDEQA/APuNKUoFKUoFKUoFKVigzWKUoFK4dX1iC0TvLiZIl6AscZPko6sfQVBjX7y5/odkVQ/7+6YxD0KwgGRh+ls+tBaqwzAck4+dVePs9dTc3OpSt4FLZVgX5bstJn1DCo2+7NadHcQ28lm1xLKsjRtM5l4i2b8tI5I99fnQW2XWbZfeuIR85EH+tItatm4W5hPykQ/61H6b2bsygP8AF8EZ5G0xRkjBI645z1rfL2VsWGGsrY/+yn/xQSysDyDmvVUKDs5pjXktnHamCVI1l7yB2i3KzY4ZGBBB6j1FdkulTQSCK31V1kK7lhuQtwCo4yOVk6+JY0FwrNVQ6/eW39MsiyD/AH9qxlHqWhIEij9Hf9KnNH1iC7TvLeZJV6Eqc4PkR1B9DQd9KUoFKUoFKUoFKUoFKUoFKUoFKUoFKUoMUpWm8ukiRpJHVEQFmZjgKB1JNBtZsDJ4A6mqm/aGe9Yx6aE7sHD3sgJjB8RCgwZ2HnkKPM8gRuoXX36Jrq8Jt9MQblibKvdAch5R1WM+EfVh1x0qavp79IxJaw2zRqoK2+5gzqBwElX2FJHQbSPWg6NH7KQQP37bp7gjBuJiHf5L4Rj0UAVy9tCYvu85Zu5SZUnjydrRy+xlh/VZlY54xmprRNTS6gjuI87ZFDAEYI8ww8CDwa8a/pgu7eW2YgCVGQkjONwxnGRyOvWgr+t6OlrcW11aosTNMkMyRgKJo5Mj2lHBKHDA9QN3nXrttMqXOnuZNh790LAgEI8EhJ+W5FH7K2XWsWlkY0ubwzTqMIhAeQnbglYoxncR44zyaz/tPcyf0fTLhh4NOyW6n6Hc4+qCgmNFlUqyIXZVb33z7Rb2jgkDcBkc/TwrvdwASeg8gT+4c1WVu9Xb/hbKP0a4kf8AwjFaP411USGP7tZSOqhyqzyIdrFgDkxkclT+ygj57h1ubC8SJ2ab71EyYKkGUI8Ykz7gURHORxk/KpDsvbZ1C+mLbmQQW5bGPbVWkkx5L+KmB4AVu/2nuYv6Tpk6jxaBkuFH0G1z9ENbOzOsafI8iWrosjNukiOY33Y6tE2GDYHl4UHuw1ea7nmWHakFu/dGQqWaWUD2wgyAqrnBPOTkcYqPfSIbu4mBzb31vszcW52MySgmNiOQ6nawKPuwV+RqT0q0ey75BG0kbyyTIUxkGVi7qwJHxE4PTBHTHPjQ7BoGuby6ZVknKswBysUUSkRpu+IjczE+bHyFByJ2insmEepBe7JAS9jBEZPgJkOTAx88lT5jjNsVs8jp51V9DvpJr29gmUd13Vs6RMM4EvfBgwPn3a5XoKjLaY6cDLakz6eGZZYVJZ7MqTvMfUsgPWPquPZz0oL7StFndJKiyRuHRwGVlOQwI4IPjW+gUpSgUpSgUpSgUpSgUpSgVilKDDHHNUaS4TUWN1OwXTLYlk3e7cuh5lcf8pCPZHxHJ6AZ7+1UjXcy6ZExAde8u3U4KQZwEB8GlORnwUN6VZVtUCCIKBHt27McbcYxjyxxQebe4jnj3IySRsOqkMrA9R5GqtpbSadP9xWN5YJFaS1KDPdBSoeKQnhUBYFWPhkeFctv2UiE03dzNbXQwEaAiPegB2PJGcrMTyCxU8g4xUrq2sPaLFbJ/Kb6VfYBwgOPekkxnu4lJ/0GTQbbrU4NMhVZCTJIzlIowWeWR2LMI06kZbr0A64rgewvLwF7yb7nb4J7iF8OV/61x8PHUJj9KuzSNBFmst1KWubtkLSSke020EiOJee7TwCj65Nduh6kl5ESWhkBHPdtvUo49nPkSvVTnH1oPHZqxsoQ6WkcabTh9q4bJGQWJGWz1B5B8K96FfO7TxSupkilYbQMERt7UZIzz7JxnjOD5V60XRBb7TvLuI1i3dNyRsxj3DnLKGI3fOpXFBCWNxMbt1KyCLawBYDaHRxgrgcBlb193wNbrSF/vs7lSEMNuit4MVactj5b1/bXXqd+lvGZZDhF99vBRn3j6Dx8hXUDQRmmzF5rgkYCMka8EZ2puJ9RlyPoa5Lu0tNR7yKa3WTumKEuoyrDB9k53LwQR0z1qexXNaWMcWSi43Yz8lGFHyA4AoK02m31j7VrIbuEf8NO34igf8q4PvfouD+lXZp+oQajtZHdXgcGWBxtZWHRZYz68g9DgEZrr0K5unab7zEsah8RbTncnm3r09K0douzYuCs8TmC6jH4c6jJx+ZIP95Gccqfpg0EY0Ex1W5CKyrLbWwMuMBQrz52noXIbA8utWOZWhjVbeFWC4ATdsAUdcHBycdB4nqR1qP7Na+Zy8E6CK7hx3sWcgg9JIz8UbY4Ph0PNR1zDc6lK8EitbWkR2yDcO8uTgEqGHuQ4PJ6tnwoOKC6TT2F1AwbTbg5kC9LWRj+UUDpGx4cfCefE4vYbNRcOjxxGQAItu0YQwBQE4B3MfmuBjjgc58InstI1pM2mSsSEXvLR2OS8GcFCfFoiQPVSvrQWylKUClKUClKUClKUClKUGK5dVv0toZJ5DhI1Z2Poozx611VVe1/8ontLH4ZHM839lblTtP6UjIOeoDCgirS5WzgV7uQwz38neTy4OIQw9hC+MR4XEak45yeua7b7sytshu7GWRJEXvGUyvJHcKoyVkDE5LDo45Bx1HBmbHtHZ3TyW6zRtIjMjxEjPBIPsHqOK4LfsgsMq/d5HitiSZbUHMbEYK7AeYxnkhSAfKg7u0epRWUb3TJukIWNFHvSMzHu41+bN/+xUXpNqbBDPcES310wDYIXe+0lYYtxACIoOBnwJ5JpZr9+1F5zzBYlooh4PcMPxX/AFBhAfMv61320sl21zBc2uyJSAjE57weDLwCCCCc8Y4+dBns1qE0u4SFXUfHt7pkf4o5IueR1DA4IPyJm44gvQAZOeBjk9T86xBEEUKMnAAyTknA6knkn1rZQKzWKwxwMk4A60ED2+1KO20+6kkxt7p1x5s6lVH1JqM+z7WQLLT4ZiRLNb7kJ+LutoYZ8CFZTjxGfI18r7edoH7QahDp1o38nVyA+Mhj8UpHiqrnHn9an/tJ1tINT0m0t+PusibgPASNGgX57Af71B9npSlAqH0jSBACz7S4eRzKCQXDEn8T5DAxkgbRjHSpiuXUrJZ4niflXGCPMevmPSggtf08XsaXVnKn3mHLQSqQyt+dG5HvRuBgj5EdK7NH7QC5tfvKRtuXcJIcjejoSJI/VgQQOmfrW+0tu4Ms00wJfaCcCNEVchFUZOPeOSTk5+QELeL9x1FJhxBfFYpR4JcKD3T+m9coT5hPSg47qW5vhE1wTbWc3siKJt00gdcp3rr7isM5VMkcZbGa6te0qY22+ND31lIZLUk5MiIOUb0dcpznop64qaaeG0cI0jDvSzRocsOCCwQAZ+LOPWuW87UxpPDbrHK0sx4XZgqgPtSMDyqjzI60EtpWoJcwxzxnKSKrqfRhmuqqt2Q/k893YfDG4nh/srgscD9GRXHHQFatNBmlKUClKUClKUClKUGKqGn3O6+v7ohnEAhtUVeWyB3jhf0jKn7Kt9VHsZa9/ZyszMO/uLiUOpwQDO3dkHzCqv7KDq7VSab3SDUBbqjcIJwoPHUL4jHpWm4jj0qyuriN5JAFMiB5GlxhMIiMxJ27jkD+sa3WfZwWzPc5a7umXb3lw6qQozhVKptjXz2rz45rh7T22I9Pszj8S5iDbRgYhVpiAPBcxhceRoOvSTHpdnbwykliPaIG5nlb2nwBy7M5PA5PPlVjtpw6hhnBGeRg/UeBqPuNYRSEeKYbsD8kzL7XGCy5A6+PFSUUYUBVAAAwAOgA6AUHqs1ilAr5X9v3ah7W1jtYiQ1zu3sPCNNu4frFsfIGvqlfDv4SWluTa3QBKAPEx/NOQy5+ftfsoPX2Z2Eej6VNrEwBlkT8JT4LnCKD5u2M+gFVz7I9Cm1TU2vpyWWFxNI5+KUnKKPkRn0AFWT7Xpd+g6e0RzETDnHTiBgM+mf34qRk1MaF2egaEDvpwu1v+pKpYufko4+QoJ3sN2pM+qanZ7t0ccgeI/m4wkq/Lfz6e1X0Cvjv8Hrs5JFHNfSgjvwFiznLKCSznPUMcY+R86+xUClKUHBfaRDM6vKm/aMBWyVGfi2dN3huxmo7XtPjvbOa2ikBZV2qQ24xyxgNHk5JDBgp55rs1fQYrnPe7yNoXbvYJwc5KA4by5zxTRdLaAyEuhDbQqRx90iBQcbU3Nyc8nPgOOKDgsdSkvNPiuYDHHNJGpVpFJVGYAMCAfzuMfKoHTdWttM3I5FxdScytFILiaZh5oFDADwUDAFSHZayR49QsXGY1uZkx5pcKsv7jKQPlW1O0Om2Lm1hXDJjfHbQNJ3fl3ndqdv1oNd7dj77p92oZVnWW1dWG1ssvexhgehBifj1q4VUu2l2klnFdROGWO4t5Qw/NWdQ/wAvZLCrbQZpSlApSlApSlArFZrFAY4BNfN9C1IW+jacDdx2okRQ00gBx7LMQoYgbjjqfWvpBGapv2fyxLpdj3u0ERiNdwz7XIIA8+KCJPaBbs9y+p2ogRgrNE697d5wdu3OIlOdp27i3ONtTPamdl1HT8IZMJePsXGSyrAoxkgdHPU1K3z2uyVu5WTufygVFLLgbuM45A5456VH9oONS02TPBF3H8zIkTD90ZoJWLVZSyqbOdQSAWJiwufE4cnH0qVqDv8AVp0mCLbgx94qGQsxY7sciNUPHJ9osBwanBQKUqC7Y9ofuNu0ixtNKciKJFLF3x5AE7R1JoJxmAGTwPOqp2p1/SZIntru6tykgwy94CfmMZII65r4dddkde1N988c5DEsO9fYq5/NjJ9n6CpCy+wnUH/KS28f6zN/gKC/9kezME9lPp63kd5YtzE6kd7AxOQGHQ88g8cg8c8aZUsxBBpuryIj2bLIpYkJcxqHVGU+IwcMvUEeIwarmm/ZpqmjSreWssdxs/KRLuUyJ8S4PDZ8PWt/aDsPqGv3DXbslvb+7brIG3d3k4JQDKlve5559KD6bp/bbTZMJFe2/AAC7wuB4AZwKsEcgYAqQQehByD9a/PF59g98ozHPbyemWX/ABFRS9gddsG3QRzLjktBL1x5gEFvlg0H6frNVT7Pu08l9b4uInhuYwBLG6MmfJ1DAeycfQ1aqBUBpCzrMVfvm94yPIU7vPwiFRz+3w65NT9RNhfXBlEc1uiAozB0lMgypUYIKLtJ3Zxk9D1xQRmgnGqako6bLN/qyzA/9gpomqWVlbrDJPDC8Y/GV3VGMhGXdgcFizZbd45rGgDOpalJngC0j+RjSVj+6QVobtnpUoR55IkYgFRcR7GXPPG9f8KCO7UXy3Wk6lPGCIXRjExGN4VFy6jrgsDg+OM+NfQgc81TO3mpxXOkXjQSLKpjKBkIILHAwD0PWrmBQZpSlApSlApSlApSlAqjdnoJjbTQwGMTW97MF35KqplLruAwfyUg4+VXiqnZhodSvIVIX7zDHcRE8jvEBikJHj0i48qDz/s/qL95v1GNRL7witQCPZC8M8jeA8qx2yQwQWdwxybWeBnPhtYGGRvQBZC30rv1PVJbSHvriaADgYEUmWY9FQCQl2J4AAya8xQTahYyxXcAgM6OgQPvKqy+yX4G1s84BOPOgkNR1dYXVGSQllJXYhfO0gEYXkEbgcnA5rugk3KrYIyAcHqMjOD61XuzWvF9PE0qsZYQ0cyLy3ewnY4HqWHy58qldM1EyM8boElQIzoH37RJu25bA59k8Y8qCQqodtu250xTJJZTvHkL3qtHtyenxbh+yreK+ffbv/6PN+nF/mCgsXYftJ/GVol2Iu6Ds4Cbt+Njlc5wOuM4xUP2r7fPp8fey6dcd3kLv3xbcnp0YkZ+VavsPH8zwfOX/Natf27D+Z5v04f81aDdoP2jpd2qzR20rzMWxbQkSsoDEKZHwqxhsZ9rHpmq7c/bHNa3CxX+lyW6t495uIHmBsAkHyNTv2FoBo8JAAy8pPqe8YZPnwBXF/CAs1fS+8IG6KVCp8RuO08+RB/cPKgst720i2j7pHJeuVDBYBkDIBHeSH2Yzg5wTn0qkP8AbPJb3Ahv9NktwcZO8syg/FtKAOPUH9tWb7FznSLb9fp+magv4Q9gr6fHMQN8UwAPjhwQwz5HAP0FB9RgmV1V1IZWAZSOhBGQR9K2VVPsqkLaTZk/8oD9hIq10HHqty0UTui7mA9lcE5JOBkLyR48Vr0bUe/XJRlIwDlHTJIycBgDgGs6jdTRspSDvUwd+1wHByMbVPDDrnkHpjNQvaTtMos5mgJM52wpGysjCWY7YwQRkcnPyFBp7GyFoLy7VN5uLieRFz76xgRR4PkyxA/WtqaTf8XD3MUk4BCwFSluobqBjLlsfGfL3Rk16m0rube10+GYwlVAWQKCcQBSeG4O5iMjyJ8q44ta1CFHdooL2JGKmSFu4ckY6RNuVjk7eHFBr7RWbpawQSGPvbi8g3CMbUx3okdVB5OI425PXBq8VVdRzPqdpFxi2ikuJAPB3xFFj6GWrVQZpSlApSlApSlApSlBiqt25/ANvfj/AIWT8X+wmwkv93CP+pjxq1VpurdZEaNwGRwVYHxDDBFBDw6BGLp7yVzKw/I7yCsClRv7sdASeS3XGPCtI7XRSyrFao9yA4EskQzHEOc5kyAxB+Fcn0qI0XSo7mP+Lr0d49i6gbj+WhIIhZgPeUqMEHjcnoKtU12kOIYkBYLlY1woVfNiOI06848DgGggLnFhqG9v6NfkK+ekdyowpPpKns/NF8xUvPNFZ7YoIAZJSzLFGAu7G3e7HoANwyx8wKjtF/nXTQbtVxcqxATK4UsTGVychgMHPnXBYlrgNpt6R96iAKSEYW6iBHtjx2tgLIn+IwaC5Wd0kqCSNldG6MpBB58CKpP24QM+kT7Rna0bH5CRcn6Va9HsniQmSTe7YLAAKiYGNsa/Co9STXbLEsiFWAZGGCDyGBH7xig+Y/YL2ggbT1te8UTRO+UYgEh3LAqD1HOPpXv7dtYh/i2S3EitKzRHap3FQJAcvj3BxjJxk12z/Y1pTPv7mRQedqyMB/8AX0qcvOwli9obIQiOFmVmEfslijZG5up+dBB/YVOv8UQruG4PKCMjI/EY9PlXn7eW/miQeckX/eKsmg9i7CyIa3tY1cDAkI3P/fOTWNe7GWt82blZJBnIQyvsBxjIQHaD6486CH+xQ/zRb/r/AOY1Rv8ACBb+a/nNH/rVs0DshbWJzbiVF59jvZCnPU92Ttz64rxrnYq0vW3XKySc5CmWTYpxjKpnaD8h50HD9kR/mi0/QP8A3Gra8yghSQC2cDPJx1wPGoTQuyttYfkO8RAD7BmcxjPJOwnaPPNe7uzhvhvjmOV3JujkcDryGCMu7BGRk+PrQb7OO4icq7iaMnKtjbIpLdGx7LKM9RgjGMHrUJC33/UN45trAsqnwkuWGHI/slyvzdvI1v7UatKXWws2/lUq5aTqLaLoZX/reCr4n0BNDe6bp8Sae9xDENmwRvIAzBuCWPXLZJyepoPDdrRExa6geO3LbobnG+MrjgyEcwnqcsMYI5zxU0IIJ1VkZSuRJmNgFbyLbeGGV8fL0rrs4gsaqG3qFADHB3DHHI4PHjVP7RafFCv3CzRYpdQdt5jAXZGFAmkwOmFwo/rMPWg7ew345uNQP/FSfhf2EOVi+e72n/Xx4Vaq02tusSLGg2qgCqB4BRgD9grdQKUpQKUpQKUpQKUpQKxWaUFZ7XWEitHf26lp7cENGOs8DYMkfqwxuX1GPE1x6zeQx6Vc3NmARPGzoVHvPKAo4HOcnpVxqmajD/Fcrzqu6wmJa4jAz93c9ZkX8xvjHgRu8TQSdlpLNHFGxaOKEII0U4cmMAK0jDp09wfXPQY16ytr7EQmCTxkvDKhG+J14JT84Doy9CODXXdtJOyRpxA6l2mVslhxhFx7u7Od2eg45PET2tmBMFjbqO/Z43TbwLeOJxulbHujHsgfETjpmg1Q6u0gbTtQ/AuJFKpKh2pcD86BvhcdSh5HqKsmkacttCkCFiqDALEk48Mnx8qatpUN1E0M8ayRt1Vhn5EeR9RVdFnf2H5Bvv1uOkUr7J4x5JKfZl46B8H+t40ExqepOlxbQRhSZS7PnPsxRr7TDHjvZFGfM+VSksgUFmICgEkk4AA6knwFU3RdftWvZZZZzFM6JGtvcJ3LxKjMSF3HEgZm6j80cmrJ2hso7i2mhkfZHJGyM4OMBhjINBvtNQjlZlRssoViCCDtbO1sHwODz6Gvd/eJBG8srBUQFmY9AB1NV/s3aTvcPdTsD+EkEZEZiMgVmZ5ChZioJIABPgfOt/bKymngeKOON0aKUNvkKclMJgBG3dScccgUFgqCsb65FyIZ1j2SxvJGY92Y+7ZAySEkhjiRSGGOh4rq7N3Ly2sMsu0M8aMcZGMqDznnPnVX7RdoIjcbI7vedmzuLWPv5my2W9sHbCpwoJI8OooL0RmqWb1Lctp+kxI02cyN1iti3VpT4ueoQck5zjrW82eoX/5dvuMB6xRPvnkHk8wwIvUJk/1vGp210pLW3MFoiRAK3dgDADEHBbz5xkmg09m9Bjs0YBjJK53zTP78rke83kPJegHArk7K3ENzbGMqhkUlLqJgCRL8e9T1yeQT1GMcVEWGttADI2jXaOFHfyIIXzjlmyJN82OSDtJ8hziprUNBsbki8kRM7Ae/DFCY8Z9p1IJXHPNBz6QsOmw3OZNtrC7MmTkRLtUsi+YD5wPDOPCvXZKxkdpL+4UrPcABYz1ghUkxx/pHJZvU48BUdpNoNReOXZs0+Ag20WMCdx0mZfBFx7A8Sd3gKu4oFKUoFKUoFKUoFKUoFKUoFKUoFeWAPBr1SgpsllNpTF7aNprInL2y8vb+bW4+NPEx9R8PlUj2RtrXbJc20nfC4bcZi29iBwqFjzheQF8OfnVgqs6r2W/Ea4s5Bbzv+UG3dFP6TR5GT/WGGHr0IWalfnPWdKurMmOa9m05l/JfyiWSGdc/AQdyFeAcgjlemebB2d7U31rIrm9t7yyYhWaSZFZWCKZAr4GWXdnB6jHTNB9jv9PinXZNEki/muoYfsNV9ewdqn9Hae29IJnRc+fd5KHr4itlr2+02SQRJewlicAbsAnyBPFTepahHbxNNM4SNBlmPQCggD2XuR7urXn6y27f+IGs/wCy9yfe1a8+Srbr/wCImuC17cRajbyfcneNi3dRyvHxuIGSi59ogEdcDJXJFcfZntMbOxMl3JPNtQSrujAmEbZyHAJViuMkg8BlyB4hNnsHav8A0hp7n0nnkdc+fd52D6Cp+w0+KBdkMSRr+aihR+wVH9mO01tqMXfW0m5QcMOjIfJl6itesdsbG0fu57qKN/zS3I+YHT60E7SvkvbPtjd3L93p11axW6gNJcd6jNtyNzbfhUZ8sn0qnWMM9zOUj1We8kZyI7eOeVRs3HEk0gwAoGCQgPlkUH3btFcRwx99NcGCJM7zkAMCMYyRnOem3moC30+TU9rXERgsUx3VqRhpwMbWnX4EGOIv73lXvsn2FW2WJrmU3M0Q/DLDCRE9TGn5x8XOWPp0q5UHlVxwOnhXqlKBSlKBSlKBSlKBSlKBSlKBSlKBSlKBWKzSg5NR06K4QxTRpIh6q4DD99Va++zHT3gmt0iMSzYb2WJCOudropOFYZI46jg1dKxQfALz7PbuLfBLpiXSsABc28qwt7J4ba2V3YJ4xznrVs1awuIdJjjmtGup43WO2SYhyC5wpkVTtbYPE/u5r6nSg+H6hp+s2Nu11cxWs6IHLKgVJIQ4ALIyqAOAM9eBzmozsNFqmoWo+6xwIIQ0ZuZ/xHkLEFlTcCFXgZ48sk1+gWQEEEAg8EHkEHzFa7S0SFBHEiog6KoCgfICg+Z9hbW8VrxZ7OOO/iRNtxHhRMsveAEgYRipTOfH0xzUB2EvAXRNKaSSR973V3cIwJ5+BMcEkk5JyfkK/QOKzQfP+zP2XW0Fs8Vx+NJMVaZ1zGG28qgAx7APh4nrVt0XQLazUrbQRxA9dq4J+Z6mpOlApSlApSlApSlApSlApSlB/9k="/>
          <p:cNvSpPr>
            <a:spLocks noChangeAspect="1" noChangeArrowheads="1"/>
          </p:cNvSpPr>
          <p:nvPr userDrawn="1"/>
        </p:nvSpPr>
        <p:spPr bwMode="auto">
          <a:xfrm>
            <a:off x="155575" y="-1004888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12" y="995087"/>
            <a:ext cx="864120" cy="6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6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A2125F3D-6CB2-4157-8FC6-DA788D40F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85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190DE60A-6AB2-4CEE-ABD1-A6DC14914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42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42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C772E1F6-051A-4F14-9739-97A42D1EF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06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913"/>
            <a:ext cx="6264696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6408712" cy="4411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789F707B-E0F5-4E4D-AF1F-48A687CBD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0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6264696" cy="4934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6950D3E8-666A-4D0B-A785-8B29F333E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4406900"/>
            <a:ext cx="63367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5" y="2906713"/>
            <a:ext cx="633670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E7BAA6BF-CBC5-4794-BE02-CE6653EB5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72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E81A1CD5-A7DB-463C-B18C-7A45D2091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6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A8FF027C-1BF3-4339-9F6B-325D4D452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2C7E75FB-BBBD-4826-82A2-AD611647D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7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0E029219-50CE-4A93-8B18-D9267F51F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09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AIU  </a:t>
            </a:r>
            <a:fld id="{C519B95C-8399-4789-95D1-3ABD6D50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34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451725" y="13652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250825"/>
            <a:ext cx="62646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6" y="1687513"/>
            <a:ext cx="6336109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altLang="en-US"/>
              <a:t>  </a:t>
            </a:r>
            <a:fld id="{ADE5C931-6D82-4A81-B0BE-5E482605E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7740328" y="857990"/>
            <a:ext cx="10801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d-ID" sz="2000" b="1">
                <a:solidFill>
                  <a:srgbClr val="7F7F7F"/>
                </a:solidFill>
                <a:latin typeface="Footlight MT Light" pitchFamily="18" charset="0"/>
                <a:ea typeface="DotumChe" pitchFamily="49" charset="-127"/>
                <a:cs typeface="Narkisim" pitchFamily="34" charset="-79"/>
              </a:rPr>
              <a:t>M</a:t>
            </a:r>
            <a:r>
              <a:rPr lang="en-US" sz="2000" b="1">
                <a:solidFill>
                  <a:srgbClr val="7F7F7F"/>
                </a:solidFill>
                <a:latin typeface="Footlight MT Light" pitchFamily="18" charset="0"/>
                <a:ea typeface="DotumChe" pitchFamily="49" charset="-127"/>
                <a:cs typeface="Narkisim" pitchFamily="34" charset="-79"/>
              </a:rPr>
              <a:t>U</a:t>
            </a:r>
          </a:p>
          <a:p>
            <a:pPr algn="ctr" eaLnBrk="1" hangingPunct="1">
              <a:defRPr/>
            </a:pPr>
            <a:r>
              <a:rPr lang="id-ID" sz="1200">
                <a:solidFill>
                  <a:srgbClr val="7F7F7F"/>
                </a:solidFill>
                <a:latin typeface="Arial Narrow" pitchFamily="34" charset="0"/>
                <a:ea typeface="DotumChe" pitchFamily="49" charset="-127"/>
                <a:cs typeface="Narkisim" pitchFamily="34" charset="-79"/>
              </a:rPr>
              <a:t>Montemorelos University</a:t>
            </a:r>
            <a:endParaRPr lang="en-US" sz="1200">
              <a:solidFill>
                <a:srgbClr val="7F7F7F"/>
              </a:solidFill>
              <a:latin typeface="Arial Narrow" pitchFamily="34" charset="0"/>
              <a:ea typeface="DotumChe" pitchFamily="49" charset="-127"/>
              <a:cs typeface="Narkisim" pitchFamily="34" charset="-79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5582"/>
            <a:ext cx="792088" cy="5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46E8-CC5A-4479-9842-F3E448EC017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9F36-0AC1-4A87-99DB-E522133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124200"/>
            <a:ext cx="6553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Donald Paul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Ernst St. Louis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Williams Charles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" y="609600"/>
            <a:ext cx="8839200" cy="1905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Elements Of Lean Production Systems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4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DD7948-4B8D-49FF-B73F-7CC61E153612}"/>
              </a:ext>
            </a:extLst>
          </p:cNvPr>
          <p:cNvSpPr txBox="1">
            <a:spLocks/>
          </p:cNvSpPr>
          <p:nvPr/>
        </p:nvSpPr>
        <p:spPr>
          <a:xfrm>
            <a:off x="3810000" y="6048288"/>
            <a:ext cx="5157786" cy="809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                                                </a:t>
            </a:r>
            <a:r>
              <a:rPr lang="en-US" sz="11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39F38A2-979F-8B4A-A508-B6948C43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EC1B68-7011-984A-A627-94A368F87F3B}"/>
              </a:ext>
            </a:extLst>
          </p:cNvPr>
          <p:cNvSpPr/>
          <p:nvPr/>
        </p:nvSpPr>
        <p:spPr>
          <a:xfrm>
            <a:off x="4191000" y="386507"/>
            <a:ext cx="32358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5S</a:t>
            </a:r>
            <a:r>
              <a:rPr lang="pt-BR" altLang="pt-BR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Principles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58A6525-1400-3E40-8C5A-FA260A06C24E}"/>
              </a:ext>
            </a:extLst>
          </p:cNvPr>
          <p:cNvSpPr/>
          <p:nvPr/>
        </p:nvSpPr>
        <p:spPr>
          <a:xfrm>
            <a:off x="95596" y="2703016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5-S is the key for </a:t>
            </a:r>
            <a:r>
              <a:rPr lang="en-US" sz="4400" b="1" dirty="0"/>
              <a:t>Total Quality Environment</a:t>
            </a:r>
            <a:r>
              <a:rPr lang="en-US" sz="4400" dirty="0"/>
              <a:t>.</a:t>
            </a:r>
          </a:p>
          <a:p>
            <a:r>
              <a:rPr lang="en-US" sz="4400" dirty="0"/>
              <a:t> The 5-S practice is a technique used to establish and maintain quality environment in an organization.</a:t>
            </a:r>
            <a:endParaRPr lang="en-US" sz="7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066E6-32C9-4033-A08F-B387B55F8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6319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39F38A2-979F-8B4A-A508-B6948C43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EC1B68-7011-984A-A627-94A368F87F3B}"/>
              </a:ext>
            </a:extLst>
          </p:cNvPr>
          <p:cNvSpPr/>
          <p:nvPr/>
        </p:nvSpPr>
        <p:spPr>
          <a:xfrm>
            <a:off x="4114800" y="386507"/>
            <a:ext cx="3312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5S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Principles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58A6525-1400-3E40-8C5A-FA260A06C24E}"/>
              </a:ext>
            </a:extLst>
          </p:cNvPr>
          <p:cNvSpPr/>
          <p:nvPr/>
        </p:nvSpPr>
        <p:spPr>
          <a:xfrm>
            <a:off x="0" y="2895600"/>
            <a:ext cx="8762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5S systems are common in manufacturing, warehouses, offices and hospitals but 5S principles can be applied to any workplace.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Pioneered by Toyota Motor Company, the 5S method applies standard housekeeping practices in the workplace through the five principles of Sort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Set in order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seiton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Shine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Standardize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seiketsu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and Sustain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shitsuke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066E6-32C9-4033-A08F-B387B55F8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6319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C24C117-6566-1D42-96C7-95977A12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2D6EA6-55C9-6443-8E9B-771786B8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341171"/>
            <a:ext cx="29841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latin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5S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93270-5C5A-48B3-968A-CD8050F3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248400" cy="55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2703653"/>
          </a:xfrm>
        </p:spPr>
        <p:txBody>
          <a:bodyPr>
            <a:no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Autonomous Maintenance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6C00FF-0668-45E8-9691-A849A49AA953}"/>
              </a:ext>
            </a:extLst>
          </p:cNvPr>
          <p:cNvSpPr txBox="1">
            <a:spLocks/>
          </p:cNvSpPr>
          <p:nvPr/>
        </p:nvSpPr>
        <p:spPr>
          <a:xfrm>
            <a:off x="7086600" y="5867400"/>
            <a:ext cx="2667000" cy="2017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stl1\OneDrive\Desktop\autonomous-maintenance-preview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" y="228600"/>
            <a:ext cx="8763000" cy="65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3400" y="6400800"/>
            <a:ext cx="758952" cy="3816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2E0331-511F-4A3B-83BC-EDEA5E62BC2D}"/>
              </a:ext>
            </a:extLst>
          </p:cNvPr>
          <p:cNvSpPr txBox="1">
            <a:spLocks/>
          </p:cNvSpPr>
          <p:nvPr/>
        </p:nvSpPr>
        <p:spPr>
          <a:xfrm>
            <a:off x="5486400" y="57150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36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tl1\OneDrive\Desktop\autonomous-maintenance-jishu-hozen-by-operational-excellence-consulting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59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6553200"/>
            <a:ext cx="914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15</a:t>
            </a:r>
          </a:p>
        </p:txBody>
      </p:sp>
    </p:spTree>
    <p:extLst>
      <p:ext uri="{BB962C8B-B14F-4D97-AF65-F5344CB8AC3E}">
        <p14:creationId xmlns:p14="http://schemas.microsoft.com/office/powerpoint/2010/main" val="389679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781800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MAPS OF PROCESS OF OPERATIONS</a:t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24F591-CFFB-4E33-AB97-B79D0B228FB2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5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" y="7620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Should One Include in The Operations Management Process Map?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According to Mary Ann Anderson, Edward J. Anderson and Geoffrey Parker, in their book 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For Dummies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”, “a well-defined process have many special cases or deviations, so documenting or describing operations and business processes in a clear and practical way ensures that everyone involved — employees, managers, and stakeholders — can see how specific operations relate to others and what happens at each point in a process. Clear documentation can also help with employee training and performance assessments, operational analysis, and other business functions.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F1C5E9-AC7F-4A85-AE05-60EA16C1BB22}"/>
              </a:ext>
            </a:extLst>
          </p:cNvPr>
          <p:cNvSpPr txBox="1">
            <a:spLocks/>
          </p:cNvSpPr>
          <p:nvPr/>
        </p:nvSpPr>
        <p:spPr>
          <a:xfrm>
            <a:off x="5334000" y="57912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2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managers usually use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maps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(which are also called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 diagrams, flow maps,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flowcharts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to represent processes.”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process is simple: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Inputs                                                                               Outputs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Raw material inventory (RMI)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in progress (WIP)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Finished goods inventory (FGI)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972074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986" y="2353074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10400" y="2353074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2300" y="197207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36AC48-732F-477F-8468-B66F23D01A3D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7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65336" cy="1676400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MEASUREMENT AND STUDIES </a:t>
            </a:r>
            <a:b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WORK 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D971E1-57DD-4D93-A401-783DBA2EC21D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8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C24C117-6566-1D42-96C7-95977A12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2D6EA6-55C9-6443-8E9B-771786B8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6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latin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Visual Management</a:t>
            </a:r>
          </a:p>
        </p:txBody>
      </p:sp>
      <p:pic>
        <p:nvPicPr>
          <p:cNvPr id="7" name="Picture 6" descr="http://2.bp.blogspot.com/-FDQ2FhLE2iA/Uo1MLUrJEwI/AAAAAAAAABw/Sxb7jjWvQ_o/s400/gestionvisual1.jpg">
            <a:extLst>
              <a:ext uri="{FF2B5EF4-FFF2-40B4-BE49-F238E27FC236}">
                <a16:creationId xmlns:a16="http://schemas.microsoft.com/office/drawing/2014/main" id="{70CFB5D8-645D-43AC-BD9B-65F9F9B638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7602"/>
            <a:ext cx="7086600" cy="406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14209B-3131-4AA6-B028-B6691574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038379" cy="24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5314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According to Industrial Times study Institute Inc.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Measurement Study is a general term used to describe the systematic application of industrial engineering techniques to establish the work content and time it should take to complete a task or series of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measurement is a productivity improvement tool. Before improvements can be made, the current productivity level of an organization must be measured.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24DD4C-958B-416A-9CC2-9FFDA0C60196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98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"/>
            <a:ext cx="9067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AND Studies of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measurement is then used as a baseline to determine if improvement projects have resulted in genuine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measurement helps to uncover non-value added areas of waste, inconsistency, and non-standardization that exist in the workplace.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AEDD6C-C986-421C-9E8E-B2F7E1CE66F6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97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"/>
            <a:ext cx="90678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AND Studies of Work  (Suite)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measurement studies uncover ways to make work easier, and to produce products or services more quickly and economically.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is measured for four reasons: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-To discover and eliminate lost or ineffective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To establish standard times for performance measurement.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To measure performance against realistic expectations.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To set operating goals and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62427F-3FD5-4029-8D2C-D0F91C7DB54E}"/>
              </a:ext>
            </a:extLst>
          </p:cNvPr>
          <p:cNvSpPr txBox="1">
            <a:spLocks/>
          </p:cNvSpPr>
          <p:nvPr/>
        </p:nvSpPr>
        <p:spPr>
          <a:xfrm>
            <a:off x="5562600" y="56388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89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907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also involves the use of engineered labor standards to measure and control the amount of time required to perform a specific task or tasks. While labor standards are most commonly associated with manufacturing or production environments, standards are used in many other types of settings including, but not limited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or administrative,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warehousing and distribution,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janitorial,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and utilities.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507D48-0AEA-488B-9D0C-32D24B958EBC}"/>
              </a:ext>
            </a:extLst>
          </p:cNvPr>
          <p:cNvSpPr txBox="1">
            <a:spLocks/>
          </p:cNvSpPr>
          <p:nvPr/>
        </p:nvSpPr>
        <p:spPr>
          <a:xfrm>
            <a:off x="5334000" y="5562600"/>
            <a:ext cx="6019800" cy="270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1C25C2-A15F-7E4C-B7F5-01CADDF3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 descr="http://2.bp.blogspot.com/-FDQ2FhLE2iA/Uo1MLUrJEwI/AAAAAAAAABw/Sxb7jjWvQ_o/s400/gestionvisual1.jpg">
            <a:extLst>
              <a:ext uri="{FF2B5EF4-FFF2-40B4-BE49-F238E27FC236}">
                <a16:creationId xmlns:a16="http://schemas.microsoft.com/office/drawing/2014/main" id="{3DA57728-F3E6-4A9E-9BC9-AAB17E133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"/>
            <a:ext cx="33528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6">
            <a:extLst>
              <a:ext uri="{FF2B5EF4-FFF2-40B4-BE49-F238E27FC236}">
                <a16:creationId xmlns:a16="http://schemas.microsoft.com/office/drawing/2014/main" id="{E22EB7A4-64C6-4A10-8E79-EEB371891B66}"/>
              </a:ext>
            </a:extLst>
          </p:cNvPr>
          <p:cNvSpPr/>
          <p:nvPr/>
        </p:nvSpPr>
        <p:spPr>
          <a:xfrm>
            <a:off x="3581400" y="55019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Managment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3200" b="1" dirty="0">
                <a:solidFill>
                  <a:srgbClr val="FF0000"/>
                </a:solidFill>
                <a:latin typeface="Arial" charset="0"/>
              </a:rPr>
              <a:t>What it is? And why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It is important?</a:t>
            </a: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Rectángulo 6">
            <a:extLst>
              <a:ext uri="{FF2B5EF4-FFF2-40B4-BE49-F238E27FC236}">
                <a16:creationId xmlns:a16="http://schemas.microsoft.com/office/drawing/2014/main" id="{6B7F0AD2-DCB8-4B8F-8BD5-2EE20F2A686E}"/>
              </a:ext>
            </a:extLst>
          </p:cNvPr>
          <p:cNvSpPr/>
          <p:nvPr/>
        </p:nvSpPr>
        <p:spPr>
          <a:xfrm>
            <a:off x="647700" y="2948969"/>
            <a:ext cx="7277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/>
              <a:t>Visual management refers to the ability of an environment to make possible the interaction between people and information and their ability to decide and act alertly as a result of that interaction.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1C25C2-A15F-7E4C-B7F5-01CADDF3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</a:t>
            </a:r>
          </a:p>
        </p:txBody>
      </p:sp>
      <p:sp>
        <p:nvSpPr>
          <p:cNvPr id="10" name="Rectángulo 6">
            <a:extLst>
              <a:ext uri="{FF2B5EF4-FFF2-40B4-BE49-F238E27FC236}">
                <a16:creationId xmlns:a16="http://schemas.microsoft.com/office/drawing/2014/main" id="{6B7F0AD2-DCB8-4B8F-8BD5-2EE20F2A686E}"/>
              </a:ext>
            </a:extLst>
          </p:cNvPr>
          <p:cNvSpPr/>
          <p:nvPr/>
        </p:nvSpPr>
        <p:spPr>
          <a:xfrm>
            <a:off x="609600" y="2895600"/>
            <a:ext cx="7277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Controls or visual devices that allow anyone to recognize the standards and deviations from the standards.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44C43-6252-4E1F-B2A7-4094B988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792632" cy="2649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55FF1-A664-470C-B594-C1A2C661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27" y="0"/>
            <a:ext cx="1546316" cy="2628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A676B-A808-405C-9656-EB3A2E6CB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242" y="31543"/>
            <a:ext cx="3947157" cy="25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7E124FF-9DD0-FF4E-92A7-68B6ED12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ADF78C-7C76-974A-BAAE-B144E8AE9F8B}"/>
              </a:ext>
            </a:extLst>
          </p:cNvPr>
          <p:cNvSpPr/>
          <p:nvPr/>
        </p:nvSpPr>
        <p:spPr>
          <a:xfrm>
            <a:off x="-20148" y="2294277"/>
            <a:ext cx="8402148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standardized work environment.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a visual state at a glance to recognize easily the standards and quickly detect abnormal conditions.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expose performance and progress.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Alert to problems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call for help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plan for action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1DB7DE2-2B41-7946-BA3A-75AB851B085F}"/>
              </a:ext>
            </a:extLst>
          </p:cNvPr>
          <p:cNvSpPr/>
          <p:nvPr/>
        </p:nvSpPr>
        <p:spPr>
          <a:xfrm>
            <a:off x="3200400" y="598474"/>
            <a:ext cx="4099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Why it is important?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EC9E9-C24A-4869-8ACF-D3A2EC7A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038379" cy="24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64D1A-FB37-034F-9731-45809600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A5062-6DFD-8247-A58F-DDF35FE22784}"/>
              </a:ext>
            </a:extLst>
          </p:cNvPr>
          <p:cNvSpPr/>
          <p:nvPr/>
        </p:nvSpPr>
        <p:spPr>
          <a:xfrm>
            <a:off x="2743200" y="4572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Automation (</a:t>
            </a:r>
            <a:r>
              <a:rPr kumimoji="0" lang="en-US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Jidoka</a:t>
            </a:r>
            <a:r>
              <a:rPr kumimoji="0" lang="en-US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DADFFC-08BC-9B45-AAD3-F3D2A2AF2CCE}"/>
              </a:ext>
            </a:extLst>
          </p:cNvPr>
          <p:cNvSpPr/>
          <p:nvPr/>
        </p:nvSpPr>
        <p:spPr>
          <a:xfrm>
            <a:off x="609600" y="2226585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The Japanese word </a:t>
            </a:r>
            <a:r>
              <a:rPr lang="en-US" sz="2800" u="sng" dirty="0"/>
              <a:t>ji-do-ka</a:t>
            </a:r>
            <a:r>
              <a:rPr lang="en-US" sz="2800" dirty="0"/>
              <a:t> comprises three Chinese characters. The first,</a:t>
            </a:r>
            <a:r>
              <a:rPr lang="en-US" sz="2800" u="sng" dirty="0"/>
              <a:t> ji </a:t>
            </a:r>
            <a:r>
              <a:rPr lang="en-US" sz="2800" dirty="0"/>
              <a:t>refers to the worker herself. If she feels “something is wrong” or “I am creating a defect,” she must stop the line. </a:t>
            </a:r>
            <a:r>
              <a:rPr lang="en-US" sz="2800" u="sng" dirty="0"/>
              <a:t>Do</a:t>
            </a:r>
            <a:r>
              <a:rPr lang="en-US" sz="2800" dirty="0"/>
              <a:t> refers to motion or work, and </a:t>
            </a:r>
            <a:r>
              <a:rPr lang="en-US" sz="2800" u="sng" dirty="0"/>
              <a:t>ka </a:t>
            </a:r>
            <a:r>
              <a:rPr lang="en-US" sz="2800" dirty="0"/>
              <a:t>to the suffix “-</a:t>
            </a:r>
            <a:r>
              <a:rPr lang="en-US" sz="2800" dirty="0" err="1"/>
              <a:t>ation</a:t>
            </a:r>
            <a:r>
              <a:rPr lang="en-US" sz="2800" dirty="0"/>
              <a:t>.” Taken together </a:t>
            </a:r>
            <a:r>
              <a:rPr lang="en-US" sz="2800" dirty="0" err="1"/>
              <a:t>jidoka</a:t>
            </a:r>
            <a:r>
              <a:rPr lang="en-US" sz="2800" dirty="0"/>
              <a:t> has been defined by Toyota as </a:t>
            </a:r>
            <a:r>
              <a:rPr lang="en-US" sz="2800" b="1" u="sng" dirty="0"/>
              <a:t>“automation </a:t>
            </a:r>
            <a:r>
              <a:rPr lang="en-US" sz="2800" dirty="0"/>
              <a:t>with a human mind” and implies intelligent workers and machines identifying errors and taking quick countermeasures.</a:t>
            </a: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11D1D-9B61-438C-88DF-67C64ED7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18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64D1A-FB37-034F-9731-45809600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A5062-6DFD-8247-A58F-DDF35FE22784}"/>
              </a:ext>
            </a:extLst>
          </p:cNvPr>
          <p:cNvSpPr/>
          <p:nvPr/>
        </p:nvSpPr>
        <p:spPr>
          <a:xfrm>
            <a:off x="2843808" y="47667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Automation (</a:t>
            </a:r>
            <a:r>
              <a:rPr kumimoji="0" lang="en-US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Jidoka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DADFFC-08BC-9B45-AAD3-F3D2A2AF2CCE}"/>
              </a:ext>
            </a:extLst>
          </p:cNvPr>
          <p:cNvSpPr/>
          <p:nvPr/>
        </p:nvSpPr>
        <p:spPr>
          <a:xfrm>
            <a:off x="609600" y="2226585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5400" dirty="0">
                <a:solidFill>
                  <a:srgbClr val="000000"/>
                </a:solidFill>
                <a:latin typeface="Arial" charset="0"/>
              </a:rPr>
              <a:t>Automation is </a:t>
            </a:r>
            <a:r>
              <a:rPr lang="en-US" sz="5400" dirty="0">
                <a:solidFill>
                  <a:srgbClr val="222222"/>
                </a:solidFill>
                <a:latin typeface="arial" panose="020B0604020202020204" pitchFamily="34" charset="0"/>
              </a:rPr>
              <a:t>the technology by which a process or procedure is performed with minimal human assistance.</a:t>
            </a:r>
            <a:endParaRPr kumimoji="0" lang="pt-BR" altLang="pt-BR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11D1D-9B61-438C-88DF-67C64ED7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18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71140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C5E051-2F8D-9141-9DCB-F7920188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7841DF-F183-FA42-8575-56C09AAD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4463" y="64770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Seminar for quality management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EA1EEA-DFFC-8142-8695-7B34A980F0A7}"/>
              </a:ext>
            </a:extLst>
          </p:cNvPr>
          <p:cNvSpPr/>
          <p:nvPr/>
        </p:nvSpPr>
        <p:spPr>
          <a:xfrm>
            <a:off x="3779912" y="397632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Work Reduction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4518C5D-533E-AE46-AC06-97346EAC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69881"/>
            <a:ext cx="82295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/>
              <a:t>Also known as downsizing, </a:t>
            </a:r>
            <a:r>
              <a:rPr lang="en-US" sz="3200" b="1" dirty="0"/>
              <a:t>Workforce reduction</a:t>
            </a:r>
            <a:r>
              <a:rPr lang="en-US" sz="3200" dirty="0"/>
              <a:t> is  </a:t>
            </a:r>
            <a:r>
              <a:rPr lang="en-US" sz="3200" b="1" dirty="0"/>
              <a:t>reductions</a:t>
            </a:r>
            <a:r>
              <a:rPr lang="en-US" sz="3200" dirty="0"/>
              <a:t> in force, reorganization, or restructuring. While </a:t>
            </a:r>
            <a:r>
              <a:rPr lang="en-US" sz="3200" b="1" dirty="0"/>
              <a:t>workforce reduction</a:t>
            </a:r>
            <a:r>
              <a:rPr lang="en-US" sz="3200" dirty="0"/>
              <a:t> typically involves permanent termination of employment, it can also involve other methods, including: </a:t>
            </a:r>
            <a:r>
              <a:rPr lang="en-US" sz="3200" b="1" dirty="0"/>
              <a:t>Reducing</a:t>
            </a:r>
            <a:r>
              <a:rPr lang="en-US" sz="3200" dirty="0"/>
              <a:t> the amount of work hours available for employees.</a:t>
            </a:r>
            <a:endParaRPr kumimoji="0" lang="en-US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EB44B-8942-45F2-BA64-4A144B04D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703712" cy="25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C5E051-2F8D-9141-9DCB-F7920188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fld id="{6950D3E8-666A-4D0B-A785-8B29F333E6F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EA1EEA-DFFC-8142-8695-7B34A980F0A7}"/>
              </a:ext>
            </a:extLst>
          </p:cNvPr>
          <p:cNvSpPr/>
          <p:nvPr/>
        </p:nvSpPr>
        <p:spPr>
          <a:xfrm>
            <a:off x="3779912" y="397632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3200" b="1" dirty="0">
                <a:solidFill>
                  <a:srgbClr val="FF0000"/>
                </a:solidFill>
                <a:latin typeface="Arial" charset="0"/>
              </a:rPr>
              <a:t>Work Reduction</a:t>
            </a:r>
            <a:endParaRPr lang="es-MX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4518C5D-533E-AE46-AC06-97346EAC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6863"/>
            <a:ext cx="8610599" cy="37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/>
              <a:t>Why do companies reduce workforce?</a:t>
            </a:r>
          </a:p>
          <a:p>
            <a:r>
              <a:rPr lang="en-US" sz="3200" dirty="0"/>
              <a:t>Downsizing </a:t>
            </a:r>
            <a:r>
              <a:rPr lang="en-US" sz="3200" b="1" dirty="0"/>
              <a:t>can</a:t>
            </a:r>
            <a:r>
              <a:rPr lang="en-US" sz="3200" dirty="0"/>
              <a:t> occur for many possible reasons: Corporate downsizing </a:t>
            </a:r>
            <a:r>
              <a:rPr lang="en-US" sz="3200" b="1" dirty="0"/>
              <a:t>is</a:t>
            </a:r>
            <a:r>
              <a:rPr lang="en-US" sz="3200" dirty="0"/>
              <a:t> often the result of poor economic conditions. Typically, the </a:t>
            </a:r>
            <a:r>
              <a:rPr lang="en-US" sz="3200" b="1" dirty="0"/>
              <a:t>company</a:t>
            </a:r>
            <a:r>
              <a:rPr lang="en-US" sz="3200" dirty="0"/>
              <a:t> has to </a:t>
            </a:r>
            <a:r>
              <a:rPr lang="en-US" sz="3200" b="1" dirty="0"/>
              <a:t>cut</a:t>
            </a:r>
            <a:r>
              <a:rPr lang="en-US" sz="3200" dirty="0"/>
              <a:t> jobs in order to </a:t>
            </a:r>
            <a:r>
              <a:rPr lang="en-US" sz="3200" u="sng" dirty="0"/>
              <a:t>lower costs </a:t>
            </a:r>
            <a:r>
              <a:rPr lang="en-US" sz="3200" dirty="0"/>
              <a:t>or </a:t>
            </a:r>
            <a:r>
              <a:rPr lang="en-US" sz="3200" u="sng" dirty="0"/>
              <a:t>maintain profitability</a:t>
            </a:r>
            <a:r>
              <a:rPr lang="en-US" sz="3200" dirty="0"/>
              <a:t>. ... Other times, a </a:t>
            </a:r>
            <a:r>
              <a:rPr lang="en-US" sz="3200" b="1" dirty="0"/>
              <a:t>company</a:t>
            </a:r>
            <a:r>
              <a:rPr lang="en-US" sz="3200" dirty="0"/>
              <a:t> downsizes when a </a:t>
            </a:r>
            <a:r>
              <a:rPr lang="en-US" sz="3200" u="sng" dirty="0"/>
              <a:t>product or service </a:t>
            </a:r>
            <a:r>
              <a:rPr lang="en-US" sz="3200" b="1" u="sng" dirty="0"/>
              <a:t>is cut</a:t>
            </a:r>
            <a:r>
              <a:rPr lang="en-US" sz="3200" dirty="0"/>
              <a:t>, or the </a:t>
            </a:r>
            <a:r>
              <a:rPr lang="en-US" sz="3200" u="sng" dirty="0"/>
              <a:t>economy falters.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EB44B-8942-45F2-BA64-4A144B04D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703712" cy="25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963</Words>
  <Application>Microsoft Office PowerPoint</Application>
  <PresentationFormat>On-screen Show (4:3)</PresentationFormat>
  <Paragraphs>106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</vt:lpstr>
      <vt:lpstr>Arial Narrow</vt:lpstr>
      <vt:lpstr>Calibri</vt:lpstr>
      <vt:lpstr>Footlight MT Light</vt:lpstr>
      <vt:lpstr>Times New Roman</vt:lpstr>
      <vt:lpstr>Wingdings</vt:lpstr>
      <vt:lpstr>Network</vt:lpstr>
      <vt:lpstr>Office Theme</vt:lpstr>
      <vt:lpstr>Elements Of Lean Production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Autonomous Maintenance </vt:lpstr>
      <vt:lpstr>PowerPoint Presentation</vt:lpstr>
      <vt:lpstr>PowerPoint Presentation</vt:lpstr>
      <vt:lpstr>MAPS OF PROCESS OF OPERATIONS    </vt:lpstr>
      <vt:lpstr>PowerPoint Presentation</vt:lpstr>
      <vt:lpstr>PowerPoint Presentation</vt:lpstr>
      <vt:lpstr>MEASUREMENT AND STUDIES  OF WORK 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</dc:creator>
  <cp:lastModifiedBy>Sinpai Entertainment</cp:lastModifiedBy>
  <cp:revision>228</cp:revision>
  <dcterms:created xsi:type="dcterms:W3CDTF">2015-02-04T02:40:19Z</dcterms:created>
  <dcterms:modified xsi:type="dcterms:W3CDTF">2020-03-12T12:48:14Z</dcterms:modified>
</cp:coreProperties>
</file>