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85"/>
  </p:notesMasterIdLst>
  <p:sldIdLst>
    <p:sldId id="317" r:id="rId3"/>
    <p:sldId id="259" r:id="rId4"/>
    <p:sldId id="267" r:id="rId5"/>
    <p:sldId id="311" r:id="rId6"/>
    <p:sldId id="316" r:id="rId7"/>
    <p:sldId id="268" r:id="rId8"/>
    <p:sldId id="270" r:id="rId9"/>
    <p:sldId id="271" r:id="rId10"/>
    <p:sldId id="272" r:id="rId11"/>
    <p:sldId id="273" r:id="rId12"/>
    <p:sldId id="274" r:id="rId13"/>
    <p:sldId id="306" r:id="rId14"/>
    <p:sldId id="312" r:id="rId15"/>
    <p:sldId id="275" r:id="rId16"/>
    <p:sldId id="314" r:id="rId17"/>
    <p:sldId id="288" r:id="rId18"/>
    <p:sldId id="276" r:id="rId19"/>
    <p:sldId id="278" r:id="rId20"/>
    <p:sldId id="279" r:id="rId21"/>
    <p:sldId id="280" r:id="rId22"/>
    <p:sldId id="281" r:id="rId23"/>
    <p:sldId id="282" r:id="rId24"/>
    <p:sldId id="283" r:id="rId25"/>
    <p:sldId id="284" r:id="rId26"/>
    <p:sldId id="285" r:id="rId27"/>
    <p:sldId id="313" r:id="rId28"/>
    <p:sldId id="290" r:id="rId29"/>
    <p:sldId id="358" r:id="rId30"/>
    <p:sldId id="292" r:id="rId31"/>
    <p:sldId id="293" r:id="rId32"/>
    <p:sldId id="295" r:id="rId33"/>
    <p:sldId id="315" r:id="rId34"/>
    <p:sldId id="296" r:id="rId35"/>
    <p:sldId id="359" r:id="rId36"/>
    <p:sldId id="297" r:id="rId37"/>
    <p:sldId id="300" r:id="rId38"/>
    <p:sldId id="302" r:id="rId39"/>
    <p:sldId id="319" r:id="rId40"/>
    <p:sldId id="301" r:id="rId41"/>
    <p:sldId id="318" r:id="rId42"/>
    <p:sldId id="360" r:id="rId43"/>
    <p:sldId id="361" r:id="rId44"/>
    <p:sldId id="362" r:id="rId45"/>
    <p:sldId id="363" r:id="rId46"/>
    <p:sldId id="331" r:id="rId47"/>
    <p:sldId id="321" r:id="rId48"/>
    <p:sldId id="322" r:id="rId49"/>
    <p:sldId id="323" r:id="rId50"/>
    <p:sldId id="324" r:id="rId51"/>
    <p:sldId id="325" r:id="rId52"/>
    <p:sldId id="320" r:id="rId53"/>
    <p:sldId id="326" r:id="rId54"/>
    <p:sldId id="327" r:id="rId55"/>
    <p:sldId id="328" r:id="rId56"/>
    <p:sldId id="330" r:id="rId57"/>
    <p:sldId id="329" r:id="rId58"/>
    <p:sldId id="332" r:id="rId59"/>
    <p:sldId id="333" r:id="rId60"/>
    <p:sldId id="334" r:id="rId61"/>
    <p:sldId id="336" r:id="rId62"/>
    <p:sldId id="335" r:id="rId63"/>
    <p:sldId id="364" r:id="rId64"/>
    <p:sldId id="338" r:id="rId65"/>
    <p:sldId id="339" r:id="rId66"/>
    <p:sldId id="340" r:id="rId67"/>
    <p:sldId id="341" r:id="rId68"/>
    <p:sldId id="342" r:id="rId69"/>
    <p:sldId id="365"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Lst>
  <p:sldSz cx="9144000" cy="6858000" type="screen4x3"/>
  <p:notesSz cx="6858000" cy="9144000"/>
  <p:custDataLst>
    <p:tags r:id="rId86"/>
  </p:custDataLst>
  <p:defaultTextStyle>
    <a:defPPr>
      <a:defRPr lang="en-US"/>
    </a:defPPr>
    <a:lvl1pPr algn="l" rtl="0" fontAlgn="base">
      <a:spcBef>
        <a:spcPct val="0"/>
      </a:spcBef>
      <a:spcAft>
        <a:spcPct val="0"/>
      </a:spcAft>
      <a:defRPr sz="26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600"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sz="2600"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sz="2600"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sz="2600" kern="1200">
        <a:solidFill>
          <a:schemeClr val="tx1"/>
        </a:solidFill>
        <a:latin typeface="Calibri" panose="020F0502020204030204" pitchFamily="34" charset="0"/>
        <a:ea typeface="+mn-ea"/>
        <a:cs typeface="+mn-cs"/>
      </a:defRPr>
    </a:lvl5pPr>
    <a:lvl6pPr marL="2286000" algn="l" defTabSz="914400" rtl="0" eaLnBrk="1" latinLnBrk="0" hangingPunct="1">
      <a:defRPr sz="2600" kern="1200">
        <a:solidFill>
          <a:schemeClr val="tx1"/>
        </a:solidFill>
        <a:latin typeface="Calibri" panose="020F0502020204030204" pitchFamily="34" charset="0"/>
        <a:ea typeface="+mn-ea"/>
        <a:cs typeface="+mn-cs"/>
      </a:defRPr>
    </a:lvl6pPr>
    <a:lvl7pPr marL="2743200" algn="l" defTabSz="914400" rtl="0" eaLnBrk="1" latinLnBrk="0" hangingPunct="1">
      <a:defRPr sz="2600" kern="1200">
        <a:solidFill>
          <a:schemeClr val="tx1"/>
        </a:solidFill>
        <a:latin typeface="Calibri" panose="020F0502020204030204" pitchFamily="34" charset="0"/>
        <a:ea typeface="+mn-ea"/>
        <a:cs typeface="+mn-cs"/>
      </a:defRPr>
    </a:lvl7pPr>
    <a:lvl8pPr marL="3200400" algn="l" defTabSz="914400" rtl="0" eaLnBrk="1" latinLnBrk="0" hangingPunct="1">
      <a:defRPr sz="2600" kern="1200">
        <a:solidFill>
          <a:schemeClr val="tx1"/>
        </a:solidFill>
        <a:latin typeface="Calibri" panose="020F0502020204030204" pitchFamily="34" charset="0"/>
        <a:ea typeface="+mn-ea"/>
        <a:cs typeface="+mn-cs"/>
      </a:defRPr>
    </a:lvl8pPr>
    <a:lvl9pPr marL="3657600" algn="l" defTabSz="914400" rtl="0" eaLnBrk="1" latinLnBrk="0" hangingPunct="1">
      <a:defRPr sz="26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65">
          <p15:clr>
            <a:srgbClr val="A4A3A4"/>
          </p15:clr>
        </p15:guide>
        <p15:guide id="3" orient="horz" pos="3884">
          <p15:clr>
            <a:srgbClr val="A4A3A4"/>
          </p15:clr>
        </p15:guide>
        <p15:guide id="4" orient="horz" pos="255">
          <p15:clr>
            <a:srgbClr val="A4A3A4"/>
          </p15:clr>
        </p15:guide>
        <p15:guide id="5" orient="horz" pos="482">
          <p15:clr>
            <a:srgbClr val="A4A3A4"/>
          </p15:clr>
        </p15:guide>
        <p15:guide id="6" orient="horz" pos="935">
          <p15:clr>
            <a:srgbClr val="A4A3A4"/>
          </p15:clr>
        </p15:guide>
        <p15:guide id="7" pos="2880">
          <p15:clr>
            <a:srgbClr val="A4A3A4"/>
          </p15:clr>
        </p15:guide>
        <p15:guide id="8" pos="249">
          <p15:clr>
            <a:srgbClr val="A4A3A4"/>
          </p15:clr>
        </p15:guide>
        <p15:guide id="9" pos="385">
          <p15:clr>
            <a:srgbClr val="A4A3A4"/>
          </p15:clr>
        </p15:guide>
        <p15:guide id="10" pos="567">
          <p15:clr>
            <a:srgbClr val="A4A3A4"/>
          </p15:clr>
        </p15:guide>
        <p15:guide id="11"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FFFF00"/>
    <a:srgbClr val="FAF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9828" autoAdjust="0"/>
  </p:normalViewPr>
  <p:slideViewPr>
    <p:cSldViewPr>
      <p:cViewPr varScale="1">
        <p:scale>
          <a:sx n="86" d="100"/>
          <a:sy n="86" d="100"/>
        </p:scale>
        <p:origin x="1358" y="67"/>
      </p:cViewPr>
      <p:guideLst>
        <p:guide orient="horz" pos="2160"/>
        <p:guide orient="horz" pos="4065"/>
        <p:guide orient="horz" pos="3884"/>
        <p:guide orient="horz" pos="255"/>
        <p:guide orient="horz" pos="482"/>
        <p:guide orient="horz" pos="935"/>
        <p:guide pos="2880"/>
        <p:guide pos="249"/>
        <p:guide pos="385"/>
        <p:guide pos="567"/>
        <p:guide pos="5511"/>
      </p:guideLst>
    </p:cSldViewPr>
  </p:slideViewPr>
  <p:notesTextViewPr>
    <p:cViewPr>
      <p:scale>
        <a:sx n="100" d="100"/>
        <a:sy n="100" d="100"/>
      </p:scale>
      <p:origin x="0" y="0"/>
    </p:cViewPr>
  </p:notesTextViewPr>
  <p:sorterViewPr>
    <p:cViewPr varScale="1">
      <p:scale>
        <a:sx n="1" d="1"/>
        <a:sy n="1" d="1"/>
      </p:scale>
      <p:origin x="0" y="-12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08E675-C17F-49F5-A52F-D4216FB71EC4}" type="datetimeFigureOut">
              <a:rPr lang="en-GB"/>
              <a:pPr>
                <a:defRPr/>
              </a:pPr>
              <a:t>19/02/2018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BDC49B-586B-4A04-96E2-AD8853C6FD3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5D8D6A5-FC16-410E-A7C5-02FE3B32B0A0}" type="slidenum">
              <a:rPr lang="en-US" altLang="en-US" sz="1200"/>
              <a:pPr eaLnBrk="1" hangingPunct="1"/>
              <a:t>2</a:t>
            </a:fld>
            <a:endParaRPr lang="en-US" altLang="en-US" sz="12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C0E7564-80D7-4DF9-BC2F-A11AFDBC6DE0}" type="slidenum">
              <a:rPr lang="en-GB" altLang="en-US" sz="1200"/>
              <a:pPr eaLnBrk="1" hangingPunct="1"/>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545B59F-E809-4A1E-9D66-9C1922AD5F9E}" type="slidenum">
              <a:rPr lang="en-US" altLang="en-US" sz="1200"/>
              <a:pPr eaLnBrk="1" hangingPunct="1"/>
              <a:t>13</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88D46DB1-FBEE-45A6-B626-5320F4503341}" type="slidenum">
              <a:rPr lang="en-GB" altLang="en-US" sz="1200"/>
              <a:pPr eaLnBrk="1" hangingPunct="1"/>
              <a:t>14</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3A8D6651-1702-4EF1-A837-1218F38408F0}" type="slidenum">
              <a:rPr lang="en-GB" altLang="en-US" sz="1200"/>
              <a:pPr eaLnBrk="1" hangingPunct="1"/>
              <a:t>15</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FA766E01-4C36-4C5C-93B6-7503DA44B69B}" type="slidenum">
              <a:rPr lang="en-GB" altLang="en-US" sz="1200"/>
              <a:pPr eaLnBrk="1" hangingPunct="1"/>
              <a:t>16</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883CA35-F762-48F9-8A1C-1A6D246371F4}" type="slidenum">
              <a:rPr lang="en-GB" altLang="en-US" sz="1200"/>
              <a:pPr eaLnBrk="1" hangingPunct="1"/>
              <a:t>17</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E3B6783-8CF4-4D63-8809-C304CEF43571}" type="slidenum">
              <a:rPr lang="en-US" altLang="en-US" sz="1200"/>
              <a:pPr eaLnBrk="1" hangingPunct="1"/>
              <a:t>18</a:t>
            </a:fld>
            <a:endParaRPr lang="en-US" altLang="en-US" sz="12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206B2E5-AF3A-4C85-AD99-727595B69C21}" type="slidenum">
              <a:rPr lang="en-GB" altLang="en-US" sz="1200"/>
              <a:pPr eaLnBrk="1" hangingPunct="1"/>
              <a:t>19</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C6B6252-73EA-42DC-80E3-8EB6354ED6B4}" type="slidenum">
              <a:rPr lang="en-GB" altLang="en-US" sz="1200"/>
              <a:pPr eaLnBrk="1" hangingPunct="1"/>
              <a:t>20</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38F28D6-3B08-4273-A910-DBB128AC578E}" type="slidenum">
              <a:rPr lang="en-GB" altLang="en-US" sz="1200"/>
              <a:pPr eaLnBrk="1" hangingPunct="1"/>
              <a:t>21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A2813EF3-21F9-40B4-8622-8462FBC1458A}" type="slidenum">
              <a:rPr lang="en-US" altLang="en-US" sz="1200"/>
              <a:pPr eaLnBrk="1" hangingPunct="1"/>
              <a:t>3</a:t>
            </a:fld>
            <a:endParaRPr lang="en-US" altLang="en-U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F47C007-2EC6-4E5A-ABBE-C9CC17276676}" type="slidenum">
              <a:rPr lang="en-GB" altLang="en-US" sz="1200"/>
              <a:pPr eaLnBrk="1" hangingPunct="1"/>
              <a:t>22</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578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9944C4DC-5D09-4E0B-825F-F8A4EF8CB45A}" type="slidenum">
              <a:rPr lang="en-GB" altLang="en-US" sz="1200"/>
              <a:pPr eaLnBrk="1" hangingPunct="1"/>
              <a:t>23</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CD829AA-DA32-456B-9CFB-511B41A8DCBB}" type="slidenum">
              <a:rPr lang="en-GB" altLang="en-US" sz="1200"/>
              <a:pPr eaLnBrk="1" hangingPunct="1"/>
              <a:t>24</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96D4303-C900-4D61-8AC0-6C9A40381ECB}" type="slidenum">
              <a:rPr lang="en-GB" altLang="en-US" sz="1200"/>
              <a:pPr eaLnBrk="1" hangingPunct="1"/>
              <a:t>25</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04A79E85-7B65-4933-A3AC-42E06942CA03}" type="slidenum">
              <a:rPr lang="en-US" altLang="en-US" sz="1200"/>
              <a:pPr eaLnBrk="1" hangingPunct="1"/>
              <a:t>26</a:t>
            </a:fld>
            <a:endParaRPr lang="en-US" altLang="en-US" sz="12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397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FFB6C4F-6C00-48AB-A608-E534AF7640FB}" type="slidenum">
              <a:rPr lang="en-GB" altLang="en-US" sz="1200"/>
              <a:pPr eaLnBrk="1" hangingPunct="1"/>
              <a:t>27</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A851868C-D4D8-421D-99FF-3E9C3F1BDBB9}" type="slidenum">
              <a:rPr lang="en-GB" altLang="en-US" sz="1200"/>
              <a:pPr eaLnBrk="1" hangingPunct="1"/>
              <a:t>29</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842D557D-0645-478A-99AD-F62F62868FA9}" type="slidenum">
              <a:rPr lang="en-GB" altLang="en-US" sz="1200"/>
              <a:pPr eaLnBrk="1" hangingPunct="1"/>
              <a:t>30</a:t>
            </a:fld>
            <a:endParaRPr lang="en-GB"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BFB0294A-A7FD-40E3-8E0C-98A49A630A25}" type="slidenum">
              <a:rPr lang="en-GB" altLang="en-US" sz="1200"/>
              <a:pPr eaLnBrk="1" hangingPunct="1"/>
              <a:t>31</a:t>
            </a:fld>
            <a:endParaRPr lang="en-GB"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D8C12A85-68E2-4701-9803-B95F8D1CB82A}" type="slidenum">
              <a:rPr lang="en-US" altLang="en-US" sz="1200"/>
              <a:pPr eaLnBrk="1" hangingPunct="1"/>
              <a:t>32</a:t>
            </a:fld>
            <a:endParaRPr lang="en-US" altLang="en-US" sz="12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D2CF7B4-340C-44EE-801B-65B2AD3FCE8E}" type="slidenum">
              <a:rPr lang="en-US" altLang="en-US" sz="1200"/>
              <a:pPr eaLnBrk="1" hangingPunct="1"/>
              <a:t>4</a:t>
            </a:fld>
            <a:endParaRPr lang="en-US" altLang="en-US" sz="120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34BB1E5C-AF8F-477F-9C7B-CE186BB385EF}" type="slidenum">
              <a:rPr lang="en-GB" altLang="en-US" sz="1200"/>
              <a:pPr eaLnBrk="1" hangingPunct="1"/>
              <a:t>33</a:t>
            </a:fld>
            <a:endParaRPr lang="en-GB"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B3BE954-2354-4550-8B5F-C4542778FD44}" type="slidenum">
              <a:rPr lang="en-GB" altLang="en-US" sz="1200"/>
              <a:pPr eaLnBrk="1" hangingPunct="1"/>
              <a:t>35</a:t>
            </a:fld>
            <a:endParaRPr lang="en-GB"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7D85F5B-2794-40EA-8F30-C3FFA68C403A}" type="slidenum">
              <a:rPr lang="en-US" altLang="en-US" sz="1200"/>
              <a:pPr eaLnBrk="1" hangingPunct="1"/>
              <a:t>36</a:t>
            </a:fld>
            <a:endParaRPr lang="en-US" altLang="en-US" sz="120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F848DBD-EA36-4BE7-BAAE-D9799CC3C60B}" type="slidenum">
              <a:rPr lang="en-GB" altLang="en-US" sz="1200"/>
              <a:pPr eaLnBrk="1" hangingPunct="1"/>
              <a:t>37</a:t>
            </a:fld>
            <a:endParaRPr lang="en-GB"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2B8EB43-5EDA-41A5-AAC2-44B64D29EFE4}" type="slidenum">
              <a:rPr lang="en-GB" altLang="en-US"/>
              <a:pPr/>
              <a:t>38</a:t>
            </a:fld>
            <a:endParaRPr lang="en-GB" altLang="en-US"/>
          </a:p>
        </p:txBody>
      </p:sp>
    </p:spTree>
    <p:extLst>
      <p:ext uri="{BB962C8B-B14F-4D97-AF65-F5344CB8AC3E}">
        <p14:creationId xmlns:p14="http://schemas.microsoft.com/office/powerpoint/2010/main" val="2004678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C8600B09-DAC4-40F1-A4C0-F7CAAEA00771}" type="slidenum">
              <a:rPr lang="en-GB" altLang="en-US" sz="1200"/>
              <a:pPr eaLnBrk="1" hangingPunct="1"/>
              <a:t>39</a:t>
            </a:fld>
            <a:endParaRPr lang="en-GB"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1B0AC4-BD51-4621-A402-2870DBF2BA1E}" type="slidenum">
              <a:rPr lang="en-GB" altLang="en-US"/>
              <a:pPr/>
              <a:t>40</a:t>
            </a:fld>
            <a:endParaRPr lang="en-GB" altLang="en-US"/>
          </a:p>
        </p:txBody>
      </p:sp>
    </p:spTree>
    <p:extLst>
      <p:ext uri="{BB962C8B-B14F-4D97-AF65-F5344CB8AC3E}">
        <p14:creationId xmlns:p14="http://schemas.microsoft.com/office/powerpoint/2010/main" val="4204618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01A9B32-D013-4286-A202-04FB42E1C063}" type="slidenum">
              <a:rPr lang="en-GB" altLang="en-US"/>
              <a:pPr/>
              <a:t>46</a:t>
            </a:fld>
            <a:endParaRPr lang="en-GB" altLang="en-US"/>
          </a:p>
        </p:txBody>
      </p:sp>
    </p:spTree>
    <p:extLst>
      <p:ext uri="{BB962C8B-B14F-4D97-AF65-F5344CB8AC3E}">
        <p14:creationId xmlns:p14="http://schemas.microsoft.com/office/powerpoint/2010/main" val="1070738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4D71C2-EB2E-45E6-ABCB-243A7B374659}" type="slidenum">
              <a:rPr lang="en-GB" altLang="en-US"/>
              <a:pPr eaLnBrk="1" hangingPunct="1"/>
              <a:t>47</a:t>
            </a:fld>
            <a:endParaRPr lang="en-GB" altLang="en-US"/>
          </a:p>
        </p:txBody>
      </p:sp>
    </p:spTree>
    <p:extLst>
      <p:ext uri="{BB962C8B-B14F-4D97-AF65-F5344CB8AC3E}">
        <p14:creationId xmlns:p14="http://schemas.microsoft.com/office/powerpoint/2010/main" val="2474098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72F42C-5ADD-4C34-B1A0-4A43A84CA049}" type="slidenum">
              <a:rPr lang="en-GB" altLang="en-US"/>
              <a:pPr eaLnBrk="1" hangingPunct="1"/>
              <a:t>48</a:t>
            </a:fld>
            <a:endParaRPr lang="en-GB" altLang="en-US"/>
          </a:p>
        </p:txBody>
      </p:sp>
    </p:spTree>
    <p:extLst>
      <p:ext uri="{BB962C8B-B14F-4D97-AF65-F5344CB8AC3E}">
        <p14:creationId xmlns:p14="http://schemas.microsoft.com/office/powerpoint/2010/main" val="252614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6F078AE8-55B4-4313-A780-9BDC9B425DA9}" type="slidenum">
              <a:rPr lang="en-GB" altLang="en-US" sz="1200"/>
              <a:pPr eaLnBrk="1" hangingPunct="1"/>
              <a:t>6</a:t>
            </a:fld>
            <a:endParaRPr lang="en-GB"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46B552-B98D-40C6-B66E-E0E39AB0E971}" type="slidenum">
              <a:rPr lang="en-GB" altLang="en-US"/>
              <a:pPr eaLnBrk="1" hangingPunct="1"/>
              <a:t>49</a:t>
            </a:fld>
            <a:endParaRPr lang="en-GB" altLang="en-US"/>
          </a:p>
        </p:txBody>
      </p:sp>
    </p:spTree>
    <p:extLst>
      <p:ext uri="{BB962C8B-B14F-4D97-AF65-F5344CB8AC3E}">
        <p14:creationId xmlns:p14="http://schemas.microsoft.com/office/powerpoint/2010/main" val="2229572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596134-F113-41D3-AC99-3813559F527B}" type="slidenum">
              <a:rPr lang="en-GB" altLang="en-US"/>
              <a:pPr eaLnBrk="1" hangingPunct="1"/>
              <a:t>50</a:t>
            </a:fld>
            <a:endParaRPr lang="en-GB" altLang="en-US"/>
          </a:p>
        </p:txBody>
      </p:sp>
    </p:spTree>
    <p:extLst>
      <p:ext uri="{BB962C8B-B14F-4D97-AF65-F5344CB8AC3E}">
        <p14:creationId xmlns:p14="http://schemas.microsoft.com/office/powerpoint/2010/main" val="1931859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993989-ECA0-4300-8F56-A15C8D37F6EF}" type="slidenum">
              <a:rPr lang="en-GB" altLang="en-US"/>
              <a:pPr/>
              <a:t>51</a:t>
            </a:fld>
            <a:endParaRPr lang="en-GB" altLang="en-US"/>
          </a:p>
        </p:txBody>
      </p:sp>
    </p:spTree>
    <p:extLst>
      <p:ext uri="{BB962C8B-B14F-4D97-AF65-F5344CB8AC3E}">
        <p14:creationId xmlns:p14="http://schemas.microsoft.com/office/powerpoint/2010/main" val="1293784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FC9724-C4CA-409F-B5E7-5947B9429BCD}" type="slidenum">
              <a:rPr lang="en-GB" altLang="en-US"/>
              <a:pPr eaLnBrk="1" hangingPunct="1"/>
              <a:t>52</a:t>
            </a:fld>
            <a:endParaRPr lang="en-GB" altLang="en-US"/>
          </a:p>
        </p:txBody>
      </p:sp>
    </p:spTree>
    <p:extLst>
      <p:ext uri="{BB962C8B-B14F-4D97-AF65-F5344CB8AC3E}">
        <p14:creationId xmlns:p14="http://schemas.microsoft.com/office/powerpoint/2010/main" val="113869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5BA4AA-219D-4ADE-983A-ACD910F50E7D}" type="slidenum">
              <a:rPr lang="en-GB" altLang="en-US"/>
              <a:pPr/>
              <a:t>53</a:t>
            </a:fld>
            <a:endParaRPr lang="en-GB" altLang="en-US"/>
          </a:p>
        </p:txBody>
      </p:sp>
    </p:spTree>
    <p:extLst>
      <p:ext uri="{BB962C8B-B14F-4D97-AF65-F5344CB8AC3E}">
        <p14:creationId xmlns:p14="http://schemas.microsoft.com/office/powerpoint/2010/main" val="4146101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6BF55-3417-4026-82C2-454022A583C0}" type="slidenum">
              <a:rPr lang="en-GB" altLang="en-US"/>
              <a:pPr eaLnBrk="1" hangingPunct="1"/>
              <a:t>54</a:t>
            </a:fld>
            <a:endParaRPr lang="en-GB" altLang="en-US"/>
          </a:p>
        </p:txBody>
      </p:sp>
    </p:spTree>
    <p:extLst>
      <p:ext uri="{BB962C8B-B14F-4D97-AF65-F5344CB8AC3E}">
        <p14:creationId xmlns:p14="http://schemas.microsoft.com/office/powerpoint/2010/main" val="2316504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B6ED7A-D52D-4D4A-87E0-51E495E462C7}" type="slidenum">
              <a:rPr lang="en-GB" altLang="en-US"/>
              <a:pPr eaLnBrk="1" hangingPunct="1"/>
              <a:t>55</a:t>
            </a:fld>
            <a:endParaRPr lang="en-GB" altLang="en-US"/>
          </a:p>
        </p:txBody>
      </p:sp>
    </p:spTree>
    <p:extLst>
      <p:ext uri="{BB962C8B-B14F-4D97-AF65-F5344CB8AC3E}">
        <p14:creationId xmlns:p14="http://schemas.microsoft.com/office/powerpoint/2010/main" val="3219767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083F30-A396-4400-891E-D375484EDD4C}" type="slidenum">
              <a:rPr lang="en-GB" altLang="en-US"/>
              <a:pPr/>
              <a:t>56</a:t>
            </a:fld>
            <a:endParaRPr lang="en-GB" altLang="en-US"/>
          </a:p>
        </p:txBody>
      </p:sp>
    </p:spTree>
    <p:extLst>
      <p:ext uri="{BB962C8B-B14F-4D97-AF65-F5344CB8AC3E}">
        <p14:creationId xmlns:p14="http://schemas.microsoft.com/office/powerpoint/2010/main" val="3994112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921AAED-E391-4407-AF62-11DFFDAEB7A3}" type="slidenum">
              <a:rPr lang="en-GB" altLang="en-US"/>
              <a:pPr/>
              <a:t>58</a:t>
            </a:fld>
            <a:endParaRPr lang="en-GB" altLang="en-US"/>
          </a:p>
        </p:txBody>
      </p:sp>
    </p:spTree>
    <p:extLst>
      <p:ext uri="{BB962C8B-B14F-4D97-AF65-F5344CB8AC3E}">
        <p14:creationId xmlns:p14="http://schemas.microsoft.com/office/powerpoint/2010/main" val="2890370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C6D1C0-8CA8-4545-B9BC-A926452CF29A}" type="slidenum">
              <a:rPr lang="en-GB" altLang="en-US"/>
              <a:pPr eaLnBrk="1" hangingPunct="1"/>
              <a:t>59</a:t>
            </a:fld>
            <a:endParaRPr lang="en-GB" altLang="en-US"/>
          </a:p>
        </p:txBody>
      </p:sp>
    </p:spTree>
    <p:extLst>
      <p:ext uri="{BB962C8B-B14F-4D97-AF65-F5344CB8AC3E}">
        <p14:creationId xmlns:p14="http://schemas.microsoft.com/office/powerpoint/2010/main" val="62253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98F62D03-F181-466B-AFDD-483BCB179369}" type="slidenum">
              <a:rPr lang="en-GB" altLang="en-US" sz="1200"/>
              <a:pPr eaLnBrk="1" hangingPunct="1"/>
              <a:t>7</a:t>
            </a:fld>
            <a:endParaRPr lang="en-GB"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3F0593-AB91-4B42-ACE1-EB3524E3725D}" type="slidenum">
              <a:rPr lang="en-GB" altLang="en-US"/>
              <a:pPr eaLnBrk="1" hangingPunct="1"/>
              <a:t>60</a:t>
            </a:fld>
            <a:endParaRPr lang="en-GB" altLang="en-US"/>
          </a:p>
        </p:txBody>
      </p:sp>
    </p:spTree>
    <p:extLst>
      <p:ext uri="{BB962C8B-B14F-4D97-AF65-F5344CB8AC3E}">
        <p14:creationId xmlns:p14="http://schemas.microsoft.com/office/powerpoint/2010/main" val="3930735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5E0554-50D2-4C41-B009-1439E4118D23}" type="slidenum">
              <a:rPr lang="en-GB" altLang="en-US"/>
              <a:pPr eaLnBrk="1" hangingPunct="1"/>
              <a:t>61</a:t>
            </a:fld>
            <a:endParaRPr lang="en-GB" altLang="en-US"/>
          </a:p>
        </p:txBody>
      </p:sp>
    </p:spTree>
    <p:extLst>
      <p:ext uri="{BB962C8B-B14F-4D97-AF65-F5344CB8AC3E}">
        <p14:creationId xmlns:p14="http://schemas.microsoft.com/office/powerpoint/2010/main" val="3253789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717523-9A6F-41DC-ABA4-934C51312807}" type="slidenum">
              <a:rPr lang="en-GB" altLang="en-US"/>
              <a:pPr/>
              <a:t>63</a:t>
            </a:fld>
            <a:endParaRPr lang="en-GB" altLang="en-US"/>
          </a:p>
        </p:txBody>
      </p:sp>
    </p:spTree>
    <p:extLst>
      <p:ext uri="{BB962C8B-B14F-4D97-AF65-F5344CB8AC3E}">
        <p14:creationId xmlns:p14="http://schemas.microsoft.com/office/powerpoint/2010/main" val="3157469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E1D6DA-5412-40E7-A72A-95236DD30450}" type="slidenum">
              <a:rPr lang="en-GB" altLang="en-US"/>
              <a:pPr/>
              <a:t>64</a:t>
            </a:fld>
            <a:endParaRPr lang="en-GB" altLang="en-US"/>
          </a:p>
        </p:txBody>
      </p:sp>
    </p:spTree>
    <p:extLst>
      <p:ext uri="{BB962C8B-B14F-4D97-AF65-F5344CB8AC3E}">
        <p14:creationId xmlns:p14="http://schemas.microsoft.com/office/powerpoint/2010/main" val="17233216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7E61A4-27E8-4EB3-AD38-5F8751A39976}" type="slidenum">
              <a:rPr lang="en-GB" altLang="en-US"/>
              <a:pPr eaLnBrk="1" hangingPunct="1"/>
              <a:t>65</a:t>
            </a:fld>
            <a:endParaRPr lang="en-GB" altLang="en-US"/>
          </a:p>
        </p:txBody>
      </p:sp>
    </p:spTree>
    <p:extLst>
      <p:ext uri="{BB962C8B-B14F-4D97-AF65-F5344CB8AC3E}">
        <p14:creationId xmlns:p14="http://schemas.microsoft.com/office/powerpoint/2010/main" val="908718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C453B8-0AD8-41CC-A5B6-1E7CA3856352}" type="slidenum">
              <a:rPr lang="en-GB" altLang="en-US"/>
              <a:pPr eaLnBrk="1" hangingPunct="1"/>
              <a:t>66</a:t>
            </a:fld>
            <a:endParaRPr lang="en-GB" altLang="en-US"/>
          </a:p>
        </p:txBody>
      </p:sp>
    </p:spTree>
    <p:extLst>
      <p:ext uri="{BB962C8B-B14F-4D97-AF65-F5344CB8AC3E}">
        <p14:creationId xmlns:p14="http://schemas.microsoft.com/office/powerpoint/2010/main" val="795711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2E0FA-BFEC-449A-842B-94334F55042B}" type="slidenum">
              <a:rPr lang="en-GB" altLang="en-US"/>
              <a:pPr eaLnBrk="1" hangingPunct="1"/>
              <a:t>67</a:t>
            </a:fld>
            <a:endParaRPr lang="en-GB" altLang="en-US"/>
          </a:p>
        </p:txBody>
      </p:sp>
    </p:spTree>
    <p:extLst>
      <p:ext uri="{BB962C8B-B14F-4D97-AF65-F5344CB8AC3E}">
        <p14:creationId xmlns:p14="http://schemas.microsoft.com/office/powerpoint/2010/main" val="2852896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155830-47FE-4255-BBE8-FA896C89E10E}" type="slidenum">
              <a:rPr lang="en-GB" altLang="en-US">
                <a:latin typeface="Arial" panose="020B0604020202020204" pitchFamily="34" charset="0"/>
              </a:rPr>
              <a:pPr/>
              <a:t>69</a:t>
            </a:fld>
            <a:endParaRPr lang="en-GB" altLang="en-US">
              <a:latin typeface="Arial" panose="020B0604020202020204" pitchFamily="34" charset="0"/>
            </a:endParaRPr>
          </a:p>
        </p:txBody>
      </p:sp>
    </p:spTree>
    <p:extLst>
      <p:ext uri="{BB962C8B-B14F-4D97-AF65-F5344CB8AC3E}">
        <p14:creationId xmlns:p14="http://schemas.microsoft.com/office/powerpoint/2010/main" val="147796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ACDB6B-5527-4D30-8A2F-51EA687E8EEE}" type="slidenum">
              <a:rPr lang="en-GB" altLang="en-US">
                <a:latin typeface="Arial" panose="020B0604020202020204" pitchFamily="34" charset="0"/>
              </a:rPr>
              <a:pPr/>
              <a:t>70</a:t>
            </a:fld>
            <a:endParaRPr lang="en-GB" altLang="en-US">
              <a:latin typeface="Arial" panose="020B0604020202020204" pitchFamily="34" charset="0"/>
            </a:endParaRPr>
          </a:p>
        </p:txBody>
      </p:sp>
    </p:spTree>
    <p:extLst>
      <p:ext uri="{BB962C8B-B14F-4D97-AF65-F5344CB8AC3E}">
        <p14:creationId xmlns:p14="http://schemas.microsoft.com/office/powerpoint/2010/main" val="1007208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C102A1-FECA-4115-BB3F-E480D4A9A04B}" type="slidenum">
              <a:rPr lang="en-GB" altLang="en-US"/>
              <a:pPr eaLnBrk="1" hangingPunct="1"/>
              <a:t>71</a:t>
            </a:fld>
            <a:endParaRPr lang="en-GB" altLang="en-US"/>
          </a:p>
        </p:txBody>
      </p:sp>
    </p:spTree>
    <p:extLst>
      <p:ext uri="{BB962C8B-B14F-4D97-AF65-F5344CB8AC3E}">
        <p14:creationId xmlns:p14="http://schemas.microsoft.com/office/powerpoint/2010/main" val="31378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2B551E21-D298-4080-84D6-21961C0C116F}" type="slidenum">
              <a:rPr lang="en-GB" altLang="en-US" sz="1200"/>
              <a:pPr eaLnBrk="1" hangingPunct="1"/>
              <a:t>8</a:t>
            </a:fld>
            <a:endParaRPr lang="en-GB"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BDEFDC-CE41-4501-BED7-7FA9B1D865EC}" type="slidenum">
              <a:rPr lang="en-GB" altLang="en-US"/>
              <a:pPr eaLnBrk="1" hangingPunct="1"/>
              <a:t>72</a:t>
            </a:fld>
            <a:endParaRPr lang="en-GB" altLang="en-US"/>
          </a:p>
        </p:txBody>
      </p:sp>
    </p:spTree>
    <p:extLst>
      <p:ext uri="{BB962C8B-B14F-4D97-AF65-F5344CB8AC3E}">
        <p14:creationId xmlns:p14="http://schemas.microsoft.com/office/powerpoint/2010/main" val="2740363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0730F6-390F-4DCF-83AF-5000E970B4D9}" type="slidenum">
              <a:rPr lang="en-GB" altLang="en-US"/>
              <a:pPr eaLnBrk="1" hangingPunct="1"/>
              <a:t>73</a:t>
            </a:fld>
            <a:endParaRPr lang="en-GB" altLang="en-US"/>
          </a:p>
        </p:txBody>
      </p:sp>
    </p:spTree>
    <p:extLst>
      <p:ext uri="{BB962C8B-B14F-4D97-AF65-F5344CB8AC3E}">
        <p14:creationId xmlns:p14="http://schemas.microsoft.com/office/powerpoint/2010/main" val="3281739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12FD94-4DBE-4189-A352-700185B712FF}" type="slidenum">
              <a:rPr lang="en-GB" altLang="en-US"/>
              <a:pPr eaLnBrk="1" hangingPunct="1"/>
              <a:t>74</a:t>
            </a:fld>
            <a:endParaRPr lang="en-GB" altLang="en-US"/>
          </a:p>
        </p:txBody>
      </p:sp>
    </p:spTree>
    <p:extLst>
      <p:ext uri="{BB962C8B-B14F-4D97-AF65-F5344CB8AC3E}">
        <p14:creationId xmlns:p14="http://schemas.microsoft.com/office/powerpoint/2010/main" val="886846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latin typeface="Arial" panose="020B0604020202020204" pitchFamily="34" charset="0"/>
              </a:rPr>
              <a:t>The style/artwork can be tidied up here.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204F70-B650-47FF-9408-A83668451674}" type="slidenum">
              <a:rPr lang="en-GB" altLang="en-US"/>
              <a:pPr eaLnBrk="1" hangingPunct="1"/>
              <a:t>75</a:t>
            </a:fld>
            <a:endParaRPr lang="en-GB" altLang="en-US"/>
          </a:p>
        </p:txBody>
      </p:sp>
    </p:spTree>
    <p:extLst>
      <p:ext uri="{BB962C8B-B14F-4D97-AF65-F5344CB8AC3E}">
        <p14:creationId xmlns:p14="http://schemas.microsoft.com/office/powerpoint/2010/main" val="1170078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71575F-C0A9-4080-86A7-0D13DD9D6019}" type="slidenum">
              <a:rPr lang="en-US" altLang="en-US"/>
              <a:pPr eaLnBrk="1" hangingPunct="1"/>
              <a:t>76</a:t>
            </a:fld>
            <a:endParaRPr lang="en-US" alt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571415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4BF84E-A760-403B-A516-6C608D59853D}" type="slidenum">
              <a:rPr lang="en-US" altLang="en-US"/>
              <a:pPr eaLnBrk="1" hangingPunct="1"/>
              <a:t>77</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6815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1FD65A-DD20-4738-B862-5A43D1618A1B}" type="slidenum">
              <a:rPr lang="en-US" altLang="en-US"/>
              <a:pPr eaLnBrk="1" hangingPunct="1"/>
              <a:t>78</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954262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C9CF05-4747-4833-9C5A-81848705D3E2}" type="slidenum">
              <a:rPr lang="en-US" altLang="en-US"/>
              <a:pPr eaLnBrk="1" hangingPunct="1"/>
              <a:t>79</a:t>
            </a:fld>
            <a:endParaRPr lang="en-US" alt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539513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96E6CA-5AFA-4405-8FFF-A7787675BAC9}" type="slidenum">
              <a:rPr lang="en-US" altLang="en-US"/>
              <a:pPr eaLnBrk="1" hangingPunct="1"/>
              <a:t>80</a:t>
            </a:fld>
            <a:endParaRPr lang="en-US" alt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942234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D45BF3-F1D6-4E4C-876C-A404DF7E54E6}" type="slidenum">
              <a:rPr lang="en-GB" altLang="en-US"/>
              <a:pPr eaLnBrk="1" hangingPunct="1"/>
              <a:t>81</a:t>
            </a:fld>
            <a:endParaRPr lang="en-GB" altLang="en-US"/>
          </a:p>
        </p:txBody>
      </p:sp>
    </p:spTree>
    <p:extLst>
      <p:ext uri="{BB962C8B-B14F-4D97-AF65-F5344CB8AC3E}">
        <p14:creationId xmlns:p14="http://schemas.microsoft.com/office/powerpoint/2010/main" val="192275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444CD5BF-4AF4-4E2B-A068-DA0CE8FDA5E3}" type="slidenum">
              <a:rPr lang="en-GB" altLang="en-US" sz="1200"/>
              <a:pPr eaLnBrk="1" hangingPunct="1"/>
              <a:t>9</a:t>
            </a:fld>
            <a:endParaRPr lang="en-GB"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2E5E74-E23D-491C-BB6D-70F7872AC7A0}" type="slidenum">
              <a:rPr lang="en-GB" altLang="en-US"/>
              <a:pPr eaLnBrk="1" hangingPunct="1"/>
              <a:t>82</a:t>
            </a:fld>
            <a:endParaRPr lang="en-GB" altLang="en-US"/>
          </a:p>
        </p:txBody>
      </p:sp>
    </p:spTree>
    <p:extLst>
      <p:ext uri="{BB962C8B-B14F-4D97-AF65-F5344CB8AC3E}">
        <p14:creationId xmlns:p14="http://schemas.microsoft.com/office/powerpoint/2010/main" val="174922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70FA9B12-CE6A-4AEA-B060-5770999C0F38}" type="slidenum">
              <a:rPr lang="en-GB" altLang="en-US" sz="1200"/>
              <a:pPr eaLnBrk="1" hangingPunct="1"/>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fld id="{E0EC6593-81F0-4A58-9FFF-81C0E24D09FB}" type="slidenum">
              <a:rPr lang="en-GB" altLang="en-US" sz="1200"/>
              <a:pPr eaLnBrk="1" hangingPunct="1"/>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69C24D01-F83E-4556-B43C-58E3B08718AC}" type="datetime1">
              <a:rPr lang="en-GB"/>
              <a:pPr>
                <a:defRPr/>
              </a:pPr>
              <a:t>19/02/2018</a:t>
            </a:fld>
            <a:endParaRPr lang="en-GB"/>
          </a:p>
        </p:txBody>
      </p:sp>
      <p:sp>
        <p:nvSpPr>
          <p:cNvPr id="5" name="Footer Placeholder 18"/>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GB"/>
          </a:p>
        </p:txBody>
      </p:sp>
      <p:sp>
        <p:nvSpPr>
          <p:cNvPr id="6" name="Slide Number Placeholder 26"/>
          <p:cNvSpPr>
            <a:spLocks noGrp="1"/>
          </p:cNvSpPr>
          <p:nvPr>
            <p:ph type="sldNum" sz="quarter" idx="12"/>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8F8FE116-D84B-4D40-A1A7-32C91D51C331}" type="slidenum">
              <a:rPr lang="en-GB" altLang="en-US"/>
              <a:pPr/>
              <a:t>‹#›</a:t>
            </a:fld>
            <a:endParaRPr lang="en-GB" altLang="en-US"/>
          </a:p>
        </p:txBody>
      </p:sp>
    </p:spTree>
    <p:extLst>
      <p:ext uri="{BB962C8B-B14F-4D97-AF65-F5344CB8AC3E}">
        <p14:creationId xmlns:p14="http://schemas.microsoft.com/office/powerpoint/2010/main" val="2073776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4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Text Box 13"/>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A70F7382-452D-411B-AA4B-B2409679700A}"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6" name="Text Box 14"/>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
        <p:nvSpPr>
          <p:cNvPr id="2" name="Title 1"/>
          <p:cNvSpPr>
            <a:spLocks noGrp="1"/>
          </p:cNvSpPr>
          <p:nvPr>
            <p:ph type="title"/>
          </p:nvPr>
        </p:nvSpPr>
        <p:spPr>
          <a:xfrm>
            <a:off x="457200" y="471488"/>
            <a:ext cx="8229600" cy="747712"/>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25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0058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65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328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01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72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35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68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26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145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294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81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D2915802-1E6D-4D8C-BBD3-F27E81517EC6}" type="datetime1">
              <a:rPr lang="en-GB"/>
              <a:pPr>
                <a:defRPr/>
              </a:pPr>
              <a:t>19/02/2018</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1C077FA5-6394-402B-9172-4B8DA5D148B6}" type="slidenum">
              <a:rPr lang="en-GB" altLang="en-US"/>
              <a:pPr/>
              <a:t>‹#›</a:t>
            </a:fld>
            <a:endParaRPr lang="en-GB" altLang="en-US"/>
          </a:p>
        </p:txBody>
      </p:sp>
    </p:spTree>
    <p:extLst>
      <p:ext uri="{BB962C8B-B14F-4D97-AF65-F5344CB8AC3E}">
        <p14:creationId xmlns:p14="http://schemas.microsoft.com/office/powerpoint/2010/main" val="30130772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37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61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48440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1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04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 Box 11"/>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002C1608-A4EB-4105-90CF-9D5F92214EB3}"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8" name="Text Box 12"/>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Tree>
    <p:extLst>
      <p:ext uri="{BB962C8B-B14F-4D97-AF65-F5344CB8AC3E}">
        <p14:creationId xmlns:p14="http://schemas.microsoft.com/office/powerpoint/2010/main" val="290822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2"/>
        </a:solid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260350"/>
            <a:ext cx="8229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spAutoFit/>
          </a:bodyPr>
          <a:lstStyle/>
          <a:p>
            <a:pPr lvl="0"/>
            <a:r>
              <a:rPr lang="en-US" altLang="en-US"/>
              <a:t>Click to edit Master title style</a:t>
            </a:r>
          </a:p>
        </p:txBody>
      </p:sp>
      <p:sp>
        <p:nvSpPr>
          <p:cNvPr id="1027" name="Text Placeholder 29"/>
          <p:cNvSpPr>
            <a:spLocks noGrp="1"/>
          </p:cNvSpPr>
          <p:nvPr>
            <p:ph type="body" idx="1"/>
          </p:nvPr>
        </p:nvSpPr>
        <p:spPr bwMode="auto">
          <a:xfrm>
            <a:off x="457200" y="1935163"/>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Text Box 16"/>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7124FE17-6D3D-40FF-941C-E7B4D53C6418}"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
        <p:nvSpPr>
          <p:cNvPr id="1041" name="Text Box 17"/>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000000"/>
                </a:solidFill>
                <a:latin typeface="Arial" charset="0"/>
                <a:cs typeface="Times New Roman" pitchFamily="18" charset="0"/>
              </a:rPr>
              <a:t>Johnson, Whittington and Scholes</a:t>
            </a:r>
            <a:r>
              <a:rPr lang="en-GB" sz="800">
                <a:solidFill>
                  <a:srgbClr val="000000"/>
                </a:solidFill>
                <a:latin typeface="Arial" charset="0"/>
              </a:rPr>
              <a:t>, </a:t>
            </a:r>
            <a:r>
              <a:rPr lang="en-US" sz="800" i="1">
                <a:solidFill>
                  <a:srgbClr val="000000"/>
                </a:solidFill>
                <a:latin typeface="Arial" charset="0"/>
                <a:cs typeface="Times New Roman" pitchFamily="18" charset="0"/>
              </a:rPr>
              <a:t>Exploring Strategy</a:t>
            </a:r>
            <a:r>
              <a:rPr lang="en-GB" sz="800">
                <a:solidFill>
                  <a:srgbClr val="000000"/>
                </a:solidFill>
                <a:latin typeface="Arial" charset="0"/>
              </a:rPr>
              <a:t>, 9</a:t>
            </a:r>
            <a:r>
              <a:rPr lang="en-GB" sz="800" baseline="30000">
                <a:solidFill>
                  <a:srgbClr val="000000"/>
                </a:solidFill>
                <a:latin typeface="Arial" charset="0"/>
              </a:rPr>
              <a:t>th</a:t>
            </a:r>
            <a:r>
              <a:rPr lang="en-GB" sz="800">
                <a:solidFill>
                  <a:srgbClr val="000000"/>
                </a:solidFill>
                <a:latin typeface="Arial" charset="0"/>
              </a:rPr>
              <a:t> Edition, </a:t>
            </a:r>
            <a:r>
              <a:rPr lang="en-US" sz="800">
                <a:solidFill>
                  <a:srgbClr val="000000"/>
                </a:solidFill>
                <a:latin typeface="Arial" charset="0"/>
              </a:rPr>
              <a:t>© Pearson Education Limited 2011</a:t>
            </a:r>
            <a:endParaRPr lang="en-GB" sz="8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87" r:id="rId1"/>
    <p:sldLayoutId id="2147483768" r:id="rId2"/>
    <p:sldLayoutId id="2147483788" r:id="rId3"/>
    <p:sldLayoutId id="2147483769" r:id="rId4"/>
    <p:sldLayoutId id="2147483770" r:id="rId5"/>
    <p:sldLayoutId id="2147483771" r:id="rId6"/>
    <p:sldLayoutId id="2147483772" r:id="rId7"/>
    <p:sldLayoutId id="2147483773" r:id="rId8"/>
    <p:sldLayoutId id="2147483789" r:id="rId9"/>
    <p:sldLayoutId id="2147483774" r:id="rId10"/>
    <p:sldLayoutId id="2147483775" r:id="rId11"/>
    <p:sldLayoutId id="2147483791" r:id="rId12"/>
  </p:sldLayoutIdLst>
  <p:hf hdr="0" ftr="0" dt="0"/>
  <p:txStyles>
    <p:title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0D2"/>
        </a:solidFill>
        <a:effectLst/>
      </p:bgPr>
    </p:bg>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0"/>
            <a:ext cx="9144000" cy="6858000"/>
          </a:xfrm>
          <a:prstGeom prst="rect">
            <a:avLst/>
          </a:prstGeom>
          <a:gradFill rotWithShape="1">
            <a:gsLst>
              <a:gs pos="0">
                <a:srgbClr val="C0504D"/>
              </a:gs>
              <a:gs pos="100000">
                <a:srgbClr val="000066"/>
              </a:gs>
            </a:gsLst>
            <a:lin ang="2700000" scaled="1"/>
          </a:gradFill>
          <a:ln w="9525">
            <a:noFill/>
            <a:miter lim="800000"/>
            <a:headEnd/>
            <a:tailEnd/>
          </a:ln>
        </p:spPr>
        <p:txBody>
          <a:bodyPr wrap="none" anchor="ctr"/>
          <a:lstStyle/>
          <a:p>
            <a:pPr fontAlgn="auto">
              <a:spcBef>
                <a:spcPts val="0"/>
              </a:spcBef>
              <a:spcAft>
                <a:spcPts val="0"/>
              </a:spcAft>
              <a:defRPr/>
            </a:pPr>
            <a:endParaRPr lang="en-GB" sz="1800">
              <a:latin typeface="+mn-lt"/>
            </a:endParaRPr>
          </a:p>
        </p:txBody>
      </p:sp>
      <p:sp>
        <p:nvSpPr>
          <p:cNvPr id="15" name="AutoShape 14"/>
          <p:cNvSpPr>
            <a:spLocks noChangeArrowheads="1"/>
          </p:cNvSpPr>
          <p:nvPr userDrawn="1"/>
        </p:nvSpPr>
        <p:spPr bwMode="auto">
          <a:xfrm>
            <a:off x="2133600" y="1600200"/>
            <a:ext cx="7543800" cy="1828800"/>
          </a:xfrm>
          <a:prstGeom prst="roundRect">
            <a:avLst>
              <a:gd name="adj" fmla="val 16667"/>
            </a:avLst>
          </a:prstGeom>
          <a:gradFill rotWithShape="1">
            <a:gsLst>
              <a:gs pos="0">
                <a:srgbClr val="6699FF"/>
              </a:gs>
              <a:gs pos="100000">
                <a:schemeClr val="bg1"/>
              </a:gs>
            </a:gsLst>
            <a:lin ang="2700000" scaled="1"/>
          </a:gradFill>
          <a:ln w="9525">
            <a:noFill/>
            <a:round/>
            <a:headEnd/>
            <a:tailEnd/>
          </a:ln>
          <a:effectLst/>
        </p:spPr>
        <p:txBody>
          <a:bodyPr wrap="none" anchor="ctr"/>
          <a:lstStyle/>
          <a:p>
            <a:pPr fontAlgn="auto">
              <a:spcBef>
                <a:spcPts val="0"/>
              </a:spcBef>
              <a:spcAft>
                <a:spcPts val="0"/>
              </a:spcAft>
              <a:defRPr/>
            </a:pPr>
            <a:endParaRPr lang="en-GB" sz="180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1622" name="Text Box 6"/>
          <p:cNvSpPr txBox="1">
            <a:spLocks noChangeArrowheads="1"/>
          </p:cNvSpPr>
          <p:nvPr userDrawn="1"/>
        </p:nvSpPr>
        <p:spPr bwMode="auto">
          <a:xfrm>
            <a:off x="0"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7B7286B9-1E63-435D-897A-57F19ED3C9A0}"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pic>
        <p:nvPicPr>
          <p:cNvPr id="2055" name="Picture 8" descr="TITL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398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PO_0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00788" y="3529013"/>
            <a:ext cx="2171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0" name="Text Box 14"/>
          <p:cNvSpPr txBox="1">
            <a:spLocks noChangeArrowheads="1"/>
          </p:cNvSpPr>
          <p:nvPr userDrawn="1"/>
        </p:nvSpPr>
        <p:spPr bwMode="auto">
          <a:xfrm>
            <a:off x="238125" y="6569075"/>
            <a:ext cx="8642350" cy="188913"/>
          </a:xfrm>
          <a:prstGeom prst="rect">
            <a:avLst/>
          </a:prstGeom>
          <a:noFill/>
          <a:ln w="9525">
            <a:noFill/>
            <a:miter lim="800000"/>
            <a:headEnd/>
            <a:tailEnd/>
          </a:ln>
          <a:effectLst/>
        </p:spPr>
        <p:txBody>
          <a:bodyPr/>
          <a:lstStyle/>
          <a:p>
            <a:pPr algn="r" eaLnBrk="0" hangingPunct="0">
              <a:defRPr/>
            </a:pPr>
            <a:r>
              <a:rPr lang="en-US" sz="800">
                <a:solidFill>
                  <a:srgbClr val="FFFFFF"/>
                </a:solidFill>
                <a:latin typeface="Arial" charset="0"/>
                <a:cs typeface="Times New Roman" pitchFamily="18" charset="0"/>
              </a:rPr>
              <a:t>Johnson, Whittington and Scholes</a:t>
            </a:r>
            <a:r>
              <a:rPr lang="en-GB" sz="800">
                <a:solidFill>
                  <a:srgbClr val="FFFFFF"/>
                </a:solidFill>
                <a:latin typeface="Arial" charset="0"/>
              </a:rPr>
              <a:t>, </a:t>
            </a:r>
            <a:r>
              <a:rPr lang="en-US" sz="800" i="1">
                <a:solidFill>
                  <a:srgbClr val="FFFFFF"/>
                </a:solidFill>
                <a:latin typeface="Arial" charset="0"/>
                <a:cs typeface="Times New Roman" pitchFamily="18" charset="0"/>
              </a:rPr>
              <a:t>Exploring Strategy</a:t>
            </a:r>
            <a:r>
              <a:rPr lang="en-GB" sz="800">
                <a:solidFill>
                  <a:srgbClr val="FFFFFF"/>
                </a:solidFill>
                <a:latin typeface="Arial" charset="0"/>
              </a:rPr>
              <a:t>, 9</a:t>
            </a:r>
            <a:r>
              <a:rPr lang="en-GB" sz="800" baseline="30000">
                <a:solidFill>
                  <a:srgbClr val="FFFFFF"/>
                </a:solidFill>
                <a:latin typeface="Arial" charset="0"/>
              </a:rPr>
              <a:t>th</a:t>
            </a:r>
            <a:r>
              <a:rPr lang="en-GB" sz="800">
                <a:solidFill>
                  <a:srgbClr val="FFFFFF"/>
                </a:solidFill>
                <a:latin typeface="Arial" charset="0"/>
              </a:rPr>
              <a:t> Edition, </a:t>
            </a:r>
            <a:r>
              <a:rPr lang="en-US" sz="800">
                <a:solidFill>
                  <a:srgbClr val="FFFFFF"/>
                </a:solidFill>
                <a:latin typeface="Arial" charset="0"/>
              </a:rPr>
              <a:t>© Pearson Education Limited 2011</a:t>
            </a:r>
            <a:endParaRPr lang="en-GB" sz="800">
              <a:solidFill>
                <a:srgbClr val="FFFFFF"/>
              </a:solidFill>
              <a:latin typeface="Arial" charset="0"/>
            </a:endParaRPr>
          </a:p>
        </p:txBody>
      </p:sp>
      <p:sp>
        <p:nvSpPr>
          <p:cNvPr id="111631" name="Text Box 15"/>
          <p:cNvSpPr txBox="1">
            <a:spLocks noChangeArrowheads="1"/>
          </p:cNvSpPr>
          <p:nvPr userDrawn="1"/>
        </p:nvSpPr>
        <p:spPr bwMode="auto">
          <a:xfrm>
            <a:off x="1588" y="0"/>
            <a:ext cx="806450" cy="217488"/>
          </a:xfrm>
          <a:prstGeom prst="rect">
            <a:avLst/>
          </a:prstGeom>
          <a:noFill/>
          <a:ln w="9525">
            <a:noFill/>
            <a:miter lim="800000"/>
            <a:headEnd/>
            <a:tailEnd/>
          </a:ln>
          <a:effectLst/>
        </p:spPr>
        <p:txBody>
          <a:bodyPr wrap="none"/>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a:r>
              <a:rPr lang="en-GB" altLang="en-US" sz="800">
                <a:solidFill>
                  <a:srgbClr val="000000"/>
                </a:solidFill>
                <a:latin typeface="Arial" panose="020B0604020202020204" pitchFamily="34" charset="0"/>
              </a:rPr>
              <a:t>Slide 2.</a:t>
            </a:r>
            <a:fld id="{FEC94523-CAA0-4272-9CAA-8C157DACAE06}" type="slidenum">
              <a:rPr lang="en-GB" altLang="en-US" sz="800">
                <a:solidFill>
                  <a:srgbClr val="000000"/>
                </a:solidFill>
                <a:latin typeface="Arial" panose="020B0604020202020204" pitchFamily="34" charset="0"/>
              </a:rPr>
              <a:pPr algn="ctr"/>
              <a:t>‹#›</a:t>
            </a:fld>
            <a:endParaRPr lang="en-GB" altLang="en-US" sz="800">
              <a:solidFill>
                <a:srgbClr val="000000"/>
              </a:solidFill>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sIX99ZM69U" TargetMode="Externa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lJNwdV-G88" TargetMode="Externa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Opapq24W7Gw" TargetMode="Externa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7SQDGBSjty4" TargetMode="Externa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id0cZshfoM" TargetMode="Externa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kF_yStN4pw" TargetMode="Externa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9.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595313"/>
          </a:xfrm>
        </p:spPr>
        <p:txBody>
          <a:bodyPr>
            <a:normAutofit fontScale="90000"/>
          </a:bodyPr>
          <a:lstStyle/>
          <a:p>
            <a:pPr algn="ctr"/>
            <a:r>
              <a:rPr lang="en-TT" sz="4400" dirty="0"/>
              <a:t>STRATEGIC LOCATION </a:t>
            </a:r>
            <a:br>
              <a:rPr lang="en-TT" sz="4400" dirty="0"/>
            </a:br>
            <a:r>
              <a:rPr lang="en-TT" sz="2700" i="1" dirty="0"/>
              <a:t>‘CITY OF MONTERREY, MEXICO’</a:t>
            </a:r>
            <a:endParaRPr lang="en-US" sz="2700" i="1" dirty="0"/>
          </a:p>
        </p:txBody>
      </p:sp>
      <p:pic>
        <p:nvPicPr>
          <p:cNvPr id="4" name="Content Placeholder 3" descr="https://farm3.staticflickr.com/2917/14640299246_c431e6a522_b.jpg"/>
          <p:cNvPicPr>
            <a:picLocks noGrp="1"/>
          </p:cNvPicPr>
          <p:nvPr>
            <p:ph idx="1"/>
          </p:nvPr>
        </p:nvPicPr>
        <p:blipFill>
          <a:blip r:embed="rId2"/>
          <a:srcRect/>
          <a:stretch>
            <a:fillRect/>
          </a:stretch>
        </p:blipFill>
        <p:spPr bwMode="auto">
          <a:xfrm>
            <a:off x="0" y="1600200"/>
            <a:ext cx="9143999" cy="5257800"/>
          </a:xfrm>
          <a:prstGeom prst="rect">
            <a:avLst/>
          </a:prstGeom>
          <a:noFill/>
          <a:ln w="9525">
            <a:noFill/>
            <a:miter lim="800000"/>
            <a:headEnd/>
            <a:tailEnd/>
          </a:ln>
        </p:spPr>
      </p:pic>
    </p:spTree>
    <p:extLst>
      <p:ext uri="{BB962C8B-B14F-4D97-AF65-F5344CB8AC3E}">
        <p14:creationId xmlns:p14="http://schemas.microsoft.com/office/powerpoint/2010/main" val="292857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2600" dirty="0">
                <a:latin typeface="Arial" panose="020B0604020202020204" pitchFamily="34" charset="0"/>
              </a:rPr>
              <a:t>1.2</a:t>
            </a:r>
            <a:r>
              <a:rPr lang="en-GB" altLang="en-US" dirty="0">
                <a:latin typeface="Arial" panose="020B0604020202020204" pitchFamily="34" charset="0"/>
              </a:rPr>
              <a:t> Scenarios</a:t>
            </a:r>
          </a:p>
        </p:txBody>
      </p:sp>
      <p:sp>
        <p:nvSpPr>
          <p:cNvPr id="17411" name="Content Placeholder 2"/>
          <p:cNvSpPr>
            <a:spLocks noGrp="1"/>
          </p:cNvSpPr>
          <p:nvPr>
            <p:ph idx="1"/>
          </p:nvPr>
        </p:nvSpPr>
        <p:spPr>
          <a:xfrm>
            <a:off x="500063" y="1360488"/>
            <a:ext cx="8526462" cy="4705350"/>
          </a:xfrm>
        </p:spPr>
        <p:txBody>
          <a:bodyPr/>
          <a:lstStyle/>
          <a:p>
            <a:pPr marL="9525" indent="-9525" eaLnBrk="1" hangingPunct="1">
              <a:buFont typeface="Wingdings 2" panose="05020102010507070707" pitchFamily="18" charset="2"/>
              <a:buNone/>
              <a:tabLst>
                <a:tab pos="304800" algn="l"/>
              </a:tabLst>
            </a:pPr>
            <a:r>
              <a:rPr lang="en-GB" altLang="en-US" sz="2800" b="1" i="1">
                <a:solidFill>
                  <a:srgbClr val="0070C0"/>
                </a:solidFill>
                <a:latin typeface="Arial" panose="020B0604020202020204" pitchFamily="34" charset="0"/>
              </a:rPr>
              <a:t>	</a:t>
            </a:r>
            <a:r>
              <a:rPr lang="en-GB" altLang="en-US" sz="2800" i="1">
                <a:solidFill>
                  <a:srgbClr val="0070C0"/>
                </a:solidFill>
                <a:latin typeface="Arial" panose="020B0604020202020204" pitchFamily="34" charset="0"/>
              </a:rPr>
              <a:t>Scenarios</a:t>
            </a:r>
            <a:r>
              <a:rPr lang="en-GB" altLang="en-US" sz="2800">
                <a:latin typeface="Arial" panose="020B0604020202020204" pitchFamily="34" charset="0"/>
              </a:rPr>
              <a:t> are detailed and plausible views of how the environment of an organisation might develop in the future based on key drivers of change about which there is a high level of uncertainty.</a:t>
            </a:r>
          </a:p>
          <a:p>
            <a:pPr marL="9525" indent="-9525" eaLnBrk="1" hangingPunct="1">
              <a:buFont typeface="Wingdings 2" panose="05020102010507070707" pitchFamily="18" charset="2"/>
              <a:buNone/>
              <a:tabLst>
                <a:tab pos="304800" algn="l"/>
              </a:tabLst>
            </a:pPr>
            <a:endParaRPr lang="en-GB" altLang="en-US" sz="2800">
              <a:latin typeface="Arial" panose="020B0604020202020204" pitchFamily="34" charset="0"/>
            </a:endParaRPr>
          </a:p>
          <a:p>
            <a:pPr marL="9525" indent="-9525" eaLnBrk="1" hangingPunct="1">
              <a:buClr>
                <a:schemeClr val="tx1"/>
              </a:buClr>
              <a:buSzTx/>
              <a:buFontTx/>
              <a:buChar char="•"/>
              <a:tabLst>
                <a:tab pos="304800" algn="l"/>
              </a:tabLst>
            </a:pPr>
            <a:r>
              <a:rPr lang="en-GB" altLang="en-US" sz="2800">
                <a:latin typeface="Arial" panose="020B0604020202020204" pitchFamily="34" charset="0"/>
              </a:rPr>
              <a:t>	Build on PESTEL analysis .</a:t>
            </a:r>
          </a:p>
          <a:p>
            <a:pPr marL="9525" indent="-9525" eaLnBrk="1" hangingPunct="1">
              <a:buClr>
                <a:schemeClr val="tx1"/>
              </a:buClr>
              <a:buSzTx/>
              <a:buFontTx/>
              <a:buChar char="•"/>
              <a:tabLst>
                <a:tab pos="304800" algn="l"/>
              </a:tabLst>
            </a:pPr>
            <a:r>
              <a:rPr lang="en-GB" altLang="en-US" sz="2800">
                <a:latin typeface="Arial" panose="020B0604020202020204" pitchFamily="34" charset="0"/>
              </a:rPr>
              <a:t>	Do not offer a single forecast of how the 	environment will change.</a:t>
            </a:r>
          </a:p>
          <a:p>
            <a:pPr marL="9525" indent="-9525" eaLnBrk="1" hangingPunct="1">
              <a:buClr>
                <a:schemeClr val="tx1"/>
              </a:buClr>
              <a:buSzTx/>
              <a:buFontTx/>
              <a:buChar char="•"/>
              <a:tabLst>
                <a:tab pos="304800" algn="l"/>
              </a:tabLst>
            </a:pPr>
            <a:r>
              <a:rPr lang="en-GB" altLang="en-US" sz="2800">
                <a:latin typeface="Arial" panose="020B0604020202020204" pitchFamily="34" charset="0"/>
              </a:rPr>
              <a:t>	An organisation should develop a few alternative 	scenarios (2</a:t>
            </a:r>
            <a:r>
              <a:rPr lang="en-GB" altLang="en-US" sz="2800">
                <a:latin typeface="Arial" panose="020B0604020202020204" pitchFamily="34" charset="0"/>
                <a:cs typeface="Arial" panose="020B0604020202020204" pitchFamily="34" charset="0"/>
              </a:rPr>
              <a:t>–</a:t>
            </a:r>
            <a:r>
              <a:rPr lang="en-GB" altLang="en-US" sz="2800">
                <a:latin typeface="Arial" panose="020B0604020202020204" pitchFamily="34" charset="0"/>
              </a:rPr>
              <a:t>4) to analyse future strategic options.</a:t>
            </a:r>
          </a:p>
        </p:txBody>
      </p:sp>
      <p:pic>
        <p:nvPicPr>
          <p:cNvPr id="17412"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270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dirty="0">
                <a:latin typeface="Arial" panose="020B0604020202020204" pitchFamily="34" charset="0"/>
              </a:rPr>
              <a:t>Carrying out scenario analysis </a:t>
            </a:r>
          </a:p>
        </p:txBody>
      </p:sp>
      <p:sp>
        <p:nvSpPr>
          <p:cNvPr id="18435" name="Content Placeholder 2"/>
          <p:cNvSpPr>
            <a:spLocks noGrp="1"/>
          </p:cNvSpPr>
          <p:nvPr>
            <p:ph idx="1"/>
          </p:nvPr>
        </p:nvSpPr>
        <p:spPr>
          <a:xfrm>
            <a:off x="500063" y="1360488"/>
            <a:ext cx="8464550" cy="3252787"/>
          </a:xfrm>
        </p:spPr>
        <p:txBody>
          <a:bodyPr/>
          <a:lstStyle/>
          <a:p>
            <a:pPr marL="292100" indent="-292100" eaLnBrk="1" hangingPunct="1">
              <a:buClr>
                <a:schemeClr val="tx1"/>
              </a:buClr>
              <a:buSzTx/>
              <a:buFontTx/>
              <a:buChar char="•"/>
            </a:pPr>
            <a:r>
              <a:rPr lang="en-GB" altLang="en-US" sz="2800" dirty="0">
                <a:latin typeface="Arial" panose="020B0604020202020204" pitchFamily="34" charset="0"/>
              </a:rPr>
              <a:t>Identify the most </a:t>
            </a:r>
            <a:r>
              <a:rPr lang="en-GB" altLang="en-US" sz="2800" i="1" dirty="0">
                <a:solidFill>
                  <a:srgbClr val="0070C0"/>
                </a:solidFill>
                <a:latin typeface="Arial" panose="020B0604020202020204" pitchFamily="34" charset="0"/>
              </a:rPr>
              <a:t>relevant scope of the study </a:t>
            </a:r>
            <a:r>
              <a:rPr lang="en-GB" altLang="en-US" sz="2800" dirty="0">
                <a:latin typeface="Arial" panose="020B0604020202020204" pitchFamily="34" charset="0"/>
              </a:rPr>
              <a:t>– the relevant product/market and time span.</a:t>
            </a:r>
          </a:p>
          <a:p>
            <a:pPr marL="292100" indent="-292100" eaLnBrk="1" hangingPunct="1">
              <a:buClr>
                <a:schemeClr val="tx1"/>
              </a:buClr>
              <a:buSzTx/>
              <a:buFontTx/>
              <a:buChar char="•"/>
            </a:pPr>
            <a:r>
              <a:rPr lang="en-GB" altLang="en-US" sz="2800" dirty="0">
                <a:latin typeface="Arial" panose="020B0604020202020204" pitchFamily="34" charset="0"/>
              </a:rPr>
              <a:t>Identify </a:t>
            </a:r>
            <a:r>
              <a:rPr lang="en-GB" altLang="en-US" sz="2800" i="1" dirty="0">
                <a:solidFill>
                  <a:srgbClr val="0070C0"/>
                </a:solidFill>
                <a:latin typeface="Arial" panose="020B0604020202020204" pitchFamily="34" charset="0"/>
              </a:rPr>
              <a:t>key drivers of change </a:t>
            </a:r>
            <a:r>
              <a:rPr lang="en-GB" altLang="en-US" sz="2800" dirty="0">
                <a:latin typeface="Arial" panose="020B0604020202020204" pitchFamily="34" charset="0"/>
              </a:rPr>
              <a:t>– PESTEL factors that have the most impact in the future but have uncertain outcomes.</a:t>
            </a:r>
          </a:p>
          <a:p>
            <a:pPr marL="292100" indent="-292100" eaLnBrk="1" hangingPunct="1">
              <a:buClr>
                <a:schemeClr val="tx1"/>
              </a:buClr>
              <a:buSzTx/>
              <a:buFontTx/>
              <a:buChar char="•"/>
            </a:pPr>
            <a:r>
              <a:rPr lang="en-GB" altLang="en-US" sz="2800" dirty="0">
                <a:latin typeface="Arial" panose="020B0604020202020204" pitchFamily="34" charset="0"/>
              </a:rPr>
              <a:t>For each key driver </a:t>
            </a:r>
            <a:r>
              <a:rPr lang="en-GB" altLang="en-US" sz="2800" i="1" dirty="0">
                <a:solidFill>
                  <a:schemeClr val="accent1"/>
                </a:solidFill>
                <a:latin typeface="Arial" panose="020B0604020202020204" pitchFamily="34" charset="0"/>
              </a:rPr>
              <a:t>select </a:t>
            </a:r>
            <a:r>
              <a:rPr lang="en-GB" altLang="en-US" sz="2800" i="1" dirty="0">
                <a:solidFill>
                  <a:srgbClr val="0070C0"/>
                </a:solidFill>
                <a:latin typeface="Arial" panose="020B0604020202020204" pitchFamily="34" charset="0"/>
              </a:rPr>
              <a:t>opposing outcomes </a:t>
            </a:r>
            <a:r>
              <a:rPr lang="en-GB" altLang="en-US" sz="2800" dirty="0">
                <a:latin typeface="Arial" panose="020B0604020202020204" pitchFamily="34" charset="0"/>
              </a:rPr>
              <a:t>where each leads to very different consequences.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dirty="0">
                <a:latin typeface="Arial" panose="020B0604020202020204" pitchFamily="34" charset="0"/>
              </a:rPr>
              <a:t>Carrying out scenario analysis </a:t>
            </a:r>
          </a:p>
        </p:txBody>
      </p:sp>
      <p:sp>
        <p:nvSpPr>
          <p:cNvPr id="19459" name="Content Placeholder 2"/>
          <p:cNvSpPr>
            <a:spLocks noGrp="1"/>
          </p:cNvSpPr>
          <p:nvPr>
            <p:ph idx="1"/>
          </p:nvPr>
        </p:nvSpPr>
        <p:spPr>
          <a:xfrm>
            <a:off x="500063" y="1341438"/>
            <a:ext cx="8531225" cy="4391025"/>
          </a:xfrm>
        </p:spPr>
        <p:txBody>
          <a:bodyPr/>
          <a:lstStyle/>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Develop scenario ‘stories’ - </a:t>
            </a:r>
            <a:r>
              <a:rPr lang="en-GB" altLang="en-US" sz="3000" dirty="0">
                <a:latin typeface="Arial" panose="020B0604020202020204" pitchFamily="34" charset="0"/>
              </a:rPr>
              <a:t>That is, coherent and plausible descriptions of the environment that result from opposing outcomes</a:t>
            </a:r>
          </a:p>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Identify the impact of each scenario </a:t>
            </a:r>
            <a:r>
              <a:rPr lang="en-GB" altLang="en-US" sz="3000" dirty="0">
                <a:latin typeface="Arial" panose="020B0604020202020204" pitchFamily="34" charset="0"/>
              </a:rPr>
              <a:t>on the organisation and evaluate future strategies in the light of the anticipated scenarios.</a:t>
            </a:r>
          </a:p>
          <a:p>
            <a:pPr marL="295275" indent="-295275" eaLnBrk="1" hangingPunct="1">
              <a:buClr>
                <a:srgbClr val="0F6FC6"/>
              </a:buClr>
              <a:buSzTx/>
              <a:buFontTx/>
              <a:buChar char="•"/>
            </a:pPr>
            <a:r>
              <a:rPr lang="en-GB" altLang="en-US" sz="3000" i="1" dirty="0">
                <a:solidFill>
                  <a:srgbClr val="0070C0"/>
                </a:solidFill>
                <a:latin typeface="Arial" panose="020B0604020202020204" pitchFamily="34" charset="0"/>
              </a:rPr>
              <a:t>Scenario analysis is used </a:t>
            </a:r>
            <a:r>
              <a:rPr lang="en-GB" altLang="en-US" sz="3000" dirty="0">
                <a:latin typeface="Arial" panose="020B0604020202020204" pitchFamily="34" charset="0"/>
              </a:rPr>
              <a:t>in industries with long planning horizons for example, the oil industry or airlines.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 #2 - INDUSTRY</a:t>
            </a:r>
            <a:endParaRPr lang="en-GB" altLang="en-US" sz="3600" b="1">
              <a:latin typeface="Arial" panose="020B0604020202020204" pitchFamily="34" charset="0"/>
            </a:endParaRPr>
          </a:p>
        </p:txBody>
      </p:sp>
      <p:sp>
        <p:nvSpPr>
          <p:cNvPr id="20484"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9750" y="269875"/>
            <a:ext cx="8229600" cy="595313"/>
          </a:xfrm>
        </p:spPr>
        <p:txBody>
          <a:bodyPr/>
          <a:lstStyle/>
          <a:p>
            <a:pPr eaLnBrk="1" hangingPunct="1"/>
            <a:r>
              <a:rPr lang="en-GB" altLang="en-US" dirty="0">
                <a:latin typeface="Arial" panose="020B0604020202020204" pitchFamily="34" charset="0"/>
              </a:rPr>
              <a:t>2. Industries, markets and sectors</a:t>
            </a:r>
          </a:p>
        </p:txBody>
      </p:sp>
      <p:sp>
        <p:nvSpPr>
          <p:cNvPr id="21507" name="Content Placeholder 2"/>
          <p:cNvSpPr>
            <a:spLocks noGrp="1"/>
          </p:cNvSpPr>
          <p:nvPr>
            <p:ph idx="1"/>
          </p:nvPr>
        </p:nvSpPr>
        <p:spPr>
          <a:xfrm>
            <a:off x="539750" y="1350963"/>
            <a:ext cx="8455025" cy="4533900"/>
          </a:xfrm>
        </p:spPr>
        <p:txBody>
          <a:bodyPr/>
          <a:lstStyle/>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An industry </a:t>
            </a:r>
            <a:r>
              <a:rPr lang="en-GB" altLang="en-US" sz="2800">
                <a:latin typeface="Arial" panose="020B0604020202020204" pitchFamily="34" charset="0"/>
              </a:rPr>
              <a:t>is a group of firms producing products and services that are essentially the same. For example, automobile industry and airline industry.</a:t>
            </a:r>
          </a:p>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 market </a:t>
            </a:r>
            <a:r>
              <a:rPr lang="en-GB" altLang="en-US" sz="2800">
                <a:latin typeface="Arial" panose="020B0604020202020204" pitchFamily="34" charset="0"/>
              </a:rPr>
              <a:t>is a group of customers for specific products or services that are essentially the same (e.g. the market for luxury cars in Germany).</a:t>
            </a:r>
          </a:p>
          <a:p>
            <a:pPr eaLnBrk="1" hangingPunct="1">
              <a:buFont typeface="Wingdings 2" panose="05020102010507070707" pitchFamily="18" charset="2"/>
              <a:buNone/>
            </a:pP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A sector </a:t>
            </a:r>
            <a:r>
              <a:rPr lang="en-GB" altLang="en-US" sz="2800">
                <a:latin typeface="Arial" panose="020B0604020202020204" pitchFamily="34" charset="0"/>
              </a:rPr>
              <a:t>is a broad industry group (or a group of markets) especially in the public sector (e.g. the health sector)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Types of industry (1)</a:t>
            </a:r>
          </a:p>
        </p:txBody>
      </p:sp>
      <p:sp>
        <p:nvSpPr>
          <p:cNvPr id="3" name="Content Placeholder 2"/>
          <p:cNvSpPr>
            <a:spLocks noGrp="1"/>
          </p:cNvSpPr>
          <p:nvPr>
            <p:ph idx="1"/>
          </p:nvPr>
        </p:nvSpPr>
        <p:spPr>
          <a:xfrm>
            <a:off x="457200" y="1357313"/>
            <a:ext cx="8229600" cy="4857750"/>
          </a:xfrm>
        </p:spPr>
        <p:txBody>
          <a:bodyPr>
            <a:normAutofit lnSpcReduction="10000"/>
          </a:bodyPr>
          <a:lstStyle/>
          <a:p>
            <a:pPr marL="304800" indent="-304800" eaLnBrk="1" hangingPunct="1">
              <a:buClr>
                <a:srgbClr val="0F6FC6"/>
              </a:buClr>
              <a:buSzTx/>
              <a:buFontTx/>
              <a:buChar char="•"/>
              <a:defRPr/>
            </a:pPr>
            <a:r>
              <a:rPr lang="en-GB" sz="2400" b="1" i="1" dirty="0">
                <a:solidFill>
                  <a:srgbClr val="0070C0"/>
                </a:solidFill>
              </a:rPr>
              <a:t>Monopolistic industries</a:t>
            </a:r>
            <a:r>
              <a:rPr lang="en-GB" sz="2400" dirty="0"/>
              <a:t> - an industry with one firm and therefore no competitive rivalry. A firm has ‘monopoly power’ if it has a dominant position in the market. For example, BT in the UK fixed line telephone market.</a:t>
            </a:r>
          </a:p>
          <a:p>
            <a:pPr marL="304800" indent="-304800" eaLnBrk="1" hangingPunct="1">
              <a:buClr>
                <a:srgbClr val="0F6FC6"/>
              </a:buClr>
              <a:buSzTx/>
              <a:buFontTx/>
              <a:buChar char="•"/>
              <a:defRPr/>
            </a:pPr>
            <a:r>
              <a:rPr lang="en-GB" sz="2400" b="1" i="1" dirty="0">
                <a:solidFill>
                  <a:srgbClr val="0070C0"/>
                </a:solidFill>
              </a:rPr>
              <a:t>Oligopolistic industries</a:t>
            </a:r>
            <a:r>
              <a:rPr lang="en-GB" sz="2400" dirty="0"/>
              <a:t> - an industry dominated by a few firms with limited rivalry and in which firms have power over buyers and suppliers.</a:t>
            </a:r>
          </a:p>
          <a:p>
            <a:pPr marL="304800" indent="-304800" eaLnBrk="1" hangingPunct="1">
              <a:buClr>
                <a:srgbClr val="0F6FC6"/>
              </a:buClr>
              <a:buSzTx/>
              <a:buFontTx/>
              <a:buChar char="•"/>
              <a:defRPr/>
            </a:pPr>
            <a:r>
              <a:rPr lang="en-GB" sz="2400" b="1" i="1" dirty="0">
                <a:solidFill>
                  <a:srgbClr val="0070C0"/>
                </a:solidFill>
              </a:rPr>
              <a:t>Perfectly competitive industries</a:t>
            </a:r>
            <a:r>
              <a:rPr lang="en-GB" sz="2400" b="1" dirty="0"/>
              <a:t> - </a:t>
            </a:r>
            <a:r>
              <a:rPr lang="en-GB" sz="2400" dirty="0"/>
              <a:t>where barriers to entry are low, there are many equal rivals each with very similar products, and information about competitors is freely available. Few (if any) markets are ‘perfect’ but may have features of highly competitive markets, for example, mini-cabs in London.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Types of industry (2)</a:t>
            </a:r>
          </a:p>
        </p:txBody>
      </p:sp>
      <p:sp>
        <p:nvSpPr>
          <p:cNvPr id="23555" name="Content Placeholder 2"/>
          <p:cNvSpPr>
            <a:spLocks noGrp="1"/>
          </p:cNvSpPr>
          <p:nvPr>
            <p:ph idx="1"/>
          </p:nvPr>
        </p:nvSpPr>
        <p:spPr>
          <a:xfrm>
            <a:off x="500063" y="1360488"/>
            <a:ext cx="8445500" cy="4854575"/>
          </a:xfrm>
        </p:spPr>
        <p:txBody>
          <a:bodyPr/>
          <a:lstStyle/>
          <a:p>
            <a:pPr marL="292100" indent="-292100" eaLnBrk="1" hangingPunct="1">
              <a:buClr>
                <a:srgbClr val="0F6FC6"/>
              </a:buClr>
              <a:buSzTx/>
              <a:buFontTx/>
              <a:buChar char="•"/>
            </a:pPr>
            <a:r>
              <a:rPr lang="en-GB" altLang="en-US" sz="3200" b="1" i="1">
                <a:solidFill>
                  <a:srgbClr val="0070C0"/>
                </a:solidFill>
                <a:latin typeface="Arial" panose="020B0604020202020204" pitchFamily="34" charset="0"/>
              </a:rPr>
              <a:t>Hypercompetitive industries</a:t>
            </a:r>
            <a:r>
              <a:rPr lang="en-GB" altLang="en-US" sz="3200">
                <a:latin typeface="Arial" panose="020B0604020202020204" pitchFamily="34" charset="0"/>
              </a:rPr>
              <a:t> - where the frequency, boldness and aggression of competitor interactions accelerate to create a condition of constant disequilibrium and change.</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chemeClr val="tx1"/>
              </a:buClr>
              <a:buSzTx/>
              <a:buFontTx/>
              <a:buChar char="•"/>
            </a:pPr>
            <a:r>
              <a:rPr lang="en-GB" altLang="en-US" sz="3200">
                <a:latin typeface="Arial" panose="020B0604020202020204" pitchFamily="34" charset="0"/>
              </a:rPr>
              <a:t>Hypercompetition often breaks out in otherwise oligopolistic industries (e.g. mobile phones).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8186" y="263118"/>
            <a:ext cx="8229600" cy="1092607"/>
          </a:xfrm>
        </p:spPr>
        <p:txBody>
          <a:bodyPr/>
          <a:lstStyle/>
          <a:p>
            <a:pPr eaLnBrk="1" hangingPunct="1"/>
            <a:r>
              <a:rPr lang="en-GB" altLang="en-US" sz="3200" dirty="0">
                <a:latin typeface="Arial" panose="020B0604020202020204" pitchFamily="34" charset="0"/>
              </a:rPr>
              <a:t>Industry Attractiveness (3) </a:t>
            </a:r>
            <a:br>
              <a:rPr lang="en-GB" altLang="en-US" sz="3200" dirty="0">
                <a:latin typeface="Arial" panose="020B0604020202020204" pitchFamily="34" charset="0"/>
              </a:rPr>
            </a:br>
            <a:r>
              <a:rPr lang="en-GB" altLang="en-US" dirty="0">
                <a:latin typeface="Arial" panose="020B0604020202020204" pitchFamily="34" charset="0"/>
              </a:rPr>
              <a:t>‘</a:t>
            </a:r>
            <a:r>
              <a:rPr lang="en-GB" altLang="en-US" sz="2400" i="1" dirty="0">
                <a:latin typeface="Arial" panose="020B0604020202020204" pitchFamily="34" charset="0"/>
              </a:rPr>
              <a:t>Porter’s five forces framework’</a:t>
            </a:r>
          </a:p>
        </p:txBody>
      </p:sp>
      <p:sp>
        <p:nvSpPr>
          <p:cNvPr id="24579" name="Content Placeholder 2"/>
          <p:cNvSpPr>
            <a:spLocks noGrp="1"/>
          </p:cNvSpPr>
          <p:nvPr>
            <p:ph idx="1"/>
          </p:nvPr>
        </p:nvSpPr>
        <p:spPr>
          <a:xfrm>
            <a:off x="511175" y="1916832"/>
            <a:ext cx="8512175" cy="3888656"/>
          </a:xfrm>
        </p:spPr>
        <p:txBody>
          <a:bodyPr/>
          <a:lstStyle/>
          <a:p>
            <a:pPr marL="0" indent="0" eaLnBrk="1" hangingPunct="1">
              <a:buFont typeface="Wingdings 2" panose="05020102010507070707" pitchFamily="18" charset="2"/>
              <a:buNone/>
              <a:tabLst>
                <a:tab pos="285750" algn="l"/>
              </a:tabLst>
            </a:pPr>
            <a:r>
              <a:rPr lang="en-GB" altLang="en-US" sz="2800" b="1" dirty="0">
                <a:solidFill>
                  <a:srgbClr val="0070C0"/>
                </a:solidFill>
                <a:latin typeface="Arial" panose="020B0604020202020204" pitchFamily="34" charset="0"/>
              </a:rPr>
              <a:t>Porter’s five forces </a:t>
            </a:r>
            <a:r>
              <a:rPr lang="en-GB" altLang="en-US" sz="2800" dirty="0">
                <a:latin typeface="Arial" panose="020B0604020202020204" pitchFamily="34" charset="0"/>
              </a:rPr>
              <a:t>framework helps identify the attractiveness of an industry in terms of five competitive forces: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threat of entry,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threat of substitutes, </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bargaining power of buyers,</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bargaining power of suppliers and</a:t>
            </a:r>
          </a:p>
          <a:p>
            <a:pPr marL="0" indent="0" eaLnBrk="1" hangingPunct="1">
              <a:buClr>
                <a:srgbClr val="0F6FC6"/>
              </a:buClr>
              <a:buSzTx/>
              <a:buFontTx/>
              <a:buChar char="•"/>
              <a:tabLst>
                <a:tab pos="285750" algn="l"/>
              </a:tabLst>
            </a:pPr>
            <a:r>
              <a:rPr lang="en-GB" altLang="en-US" sz="2800" b="1" i="1" dirty="0">
                <a:solidFill>
                  <a:srgbClr val="0070C0"/>
                </a:solidFill>
                <a:latin typeface="Arial" panose="020B0604020202020204" pitchFamily="34" charset="0"/>
              </a:rPr>
              <a:t>	the extent of rivalry between competitors. </a:t>
            </a:r>
          </a:p>
          <a:p>
            <a:pPr marL="0" indent="0" eaLnBrk="1" hangingPunct="1">
              <a:buFont typeface="Wingdings 2" panose="05020102010507070707" pitchFamily="18" charset="2"/>
              <a:buNone/>
              <a:tabLst>
                <a:tab pos="285750" algn="l"/>
              </a:tabLst>
            </a:pPr>
            <a:r>
              <a:rPr lang="en-GB" altLang="en-US" sz="2800" dirty="0">
                <a:latin typeface="Arial" panose="020B0604020202020204" pitchFamily="34" charset="0"/>
              </a:rPr>
              <a:t>	The five forces constitute an industry’s ‘structure’.</a:t>
            </a:r>
          </a:p>
        </p:txBody>
      </p:sp>
      <p:pic>
        <p:nvPicPr>
          <p:cNvPr id="24580"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569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spcBef>
                <a:spcPct val="50000"/>
              </a:spcBef>
            </a:pPr>
            <a:r>
              <a:rPr lang="en-GB" altLang="en-US" sz="800" i="1">
                <a:latin typeface="Arial" panose="020B0604020202020204" pitchFamily="34" charset="0"/>
              </a:rPr>
              <a:t>Source</a:t>
            </a:r>
            <a:r>
              <a:rPr lang="en-GB" altLang="en-US" sz="800">
                <a:latin typeface="Arial" panose="020B0604020202020204" pitchFamily="34" charset="0"/>
              </a:rPr>
              <a:t>: Adapted with the permission of The Free Press, a Division of Simon &amp; Schuster Adult Publishing Group, from </a:t>
            </a:r>
            <a:r>
              <a:rPr lang="en-GB" altLang="en-US" sz="800" i="1">
                <a:latin typeface="Arial" panose="020B0604020202020204" pitchFamily="34" charset="0"/>
              </a:rPr>
              <a:t>Competitive Strategy: Techniques for Analyzing Industries and Competitors </a:t>
            </a:r>
            <a:r>
              <a:rPr lang="en-GB" altLang="en-US" sz="800">
                <a:latin typeface="Arial" panose="020B0604020202020204" pitchFamily="34" charset="0"/>
              </a:rPr>
              <a:t>by Michael E. Porter. Copyright © 1980, 1998 by The Free Press. All rights reserved</a:t>
            </a:r>
          </a:p>
        </p:txBody>
      </p:sp>
      <p:pic>
        <p:nvPicPr>
          <p:cNvPr id="25603" name="Picture 3" descr="G:\Powerpoint\Pe_Uk\PE133-Johnson\Final files\Gif\ch02\C02N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962025"/>
            <a:ext cx="48863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371475" y="2667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latin typeface="Arial" panose="020B0604020202020204" pitchFamily="34" charset="0"/>
              </a:rPr>
              <a:t>The five forces framework </a:t>
            </a:r>
          </a:p>
        </p:txBody>
      </p:sp>
      <p:pic>
        <p:nvPicPr>
          <p:cNvPr id="25605" name="Picture 17" descr="kc"/>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577138" y="1000125"/>
            <a:ext cx="914400" cy="914400"/>
          </a:xfrm>
        </p:spPr>
      </p:pic>
      <p:sp>
        <p:nvSpPr>
          <p:cNvPr id="25606" name="Rectangle 9"/>
          <p:cNvSpPr>
            <a:spLocks noChangeArrowheads="1"/>
          </p:cNvSpPr>
          <p:nvPr/>
        </p:nvSpPr>
        <p:spPr bwMode="auto">
          <a:xfrm>
            <a:off x="304800" y="5880100"/>
            <a:ext cx="3603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2.2</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The five forces framework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271463"/>
            <a:ext cx="8229600" cy="595312"/>
          </a:xfrm>
        </p:spPr>
        <p:txBody>
          <a:bodyPr/>
          <a:lstStyle/>
          <a:p>
            <a:pPr eaLnBrk="1" hangingPunct="1"/>
            <a:r>
              <a:rPr lang="en-GB" altLang="en-US">
                <a:latin typeface="Arial" panose="020B0604020202020204" pitchFamily="34" charset="0"/>
              </a:rPr>
              <a:t>The five forces framework (1)</a:t>
            </a:r>
          </a:p>
        </p:txBody>
      </p:sp>
      <p:sp>
        <p:nvSpPr>
          <p:cNvPr id="26627" name="Content Placeholder 5"/>
          <p:cNvSpPr>
            <a:spLocks noGrp="1"/>
          </p:cNvSpPr>
          <p:nvPr>
            <p:ph idx="1"/>
          </p:nvPr>
        </p:nvSpPr>
        <p:spPr>
          <a:xfrm>
            <a:off x="457200" y="1071563"/>
            <a:ext cx="8229600" cy="5072062"/>
          </a:xfrm>
        </p:spPr>
        <p:txBody>
          <a:bodyPr/>
          <a:lstStyle/>
          <a:p>
            <a:pPr marL="292100" indent="-292100" algn="ctr" eaLnBrk="1" hangingPunct="1">
              <a:buFont typeface="Wingdings 2" panose="05020102010507070707" pitchFamily="18" charset="2"/>
              <a:buNone/>
            </a:pPr>
            <a:r>
              <a:rPr lang="en-US" altLang="en-US" b="1" i="1">
                <a:solidFill>
                  <a:srgbClr val="0070C0"/>
                </a:solidFill>
                <a:latin typeface="Arial" panose="020B0604020202020204" pitchFamily="34" charset="0"/>
              </a:rPr>
              <a:t>The Threat of Entry &amp; Barriers to Entry</a:t>
            </a:r>
            <a:endParaRPr lang="en-GB" altLang="en-US" b="1" i="1">
              <a:solidFill>
                <a:srgbClr val="0070C0"/>
              </a:solidFill>
              <a:latin typeface="Arial" panose="020B0604020202020204" pitchFamily="34" charset="0"/>
            </a:endParaRPr>
          </a:p>
          <a:p>
            <a:pPr marL="292100" indent="-292100" eaLnBrk="1" hangingPunct="1">
              <a:buClr>
                <a:srgbClr val="0F6FC6"/>
              </a:buClr>
              <a:buSzTx/>
              <a:buFontTx/>
              <a:buChar char="•"/>
            </a:pPr>
            <a:r>
              <a:rPr lang="en-GB" altLang="en-US">
                <a:latin typeface="Arial" panose="020B0604020202020204" pitchFamily="34" charset="0"/>
              </a:rPr>
              <a:t>The threat of entry is low when the barriers to entry are high and vice versa.</a:t>
            </a:r>
          </a:p>
          <a:p>
            <a:pPr marL="292100" indent="-292100" eaLnBrk="1" hangingPunct="1">
              <a:buClr>
                <a:srgbClr val="0F6FC6"/>
              </a:buClr>
              <a:buSzTx/>
              <a:buFontTx/>
              <a:buChar char="•"/>
            </a:pPr>
            <a:r>
              <a:rPr lang="en-GB" altLang="en-US">
                <a:latin typeface="Arial" panose="020B0604020202020204" pitchFamily="34" charset="0"/>
              </a:rPr>
              <a:t>The main barriers to entry are:</a:t>
            </a:r>
          </a:p>
          <a:p>
            <a:pPr lvl="1" indent="-346075" eaLnBrk="1" hangingPunct="1">
              <a:buFont typeface="Wingdings" panose="05000000000000000000" pitchFamily="2" charset="2"/>
              <a:buChar char="Ø"/>
            </a:pPr>
            <a:r>
              <a:rPr lang="en-GB" altLang="en-US">
                <a:latin typeface="Arial" panose="020B0604020202020204" pitchFamily="34" charset="0"/>
              </a:rPr>
              <a:t>Economies of scale/high fixed costs</a:t>
            </a:r>
          </a:p>
          <a:p>
            <a:pPr lvl="1" indent="-346075" eaLnBrk="1" hangingPunct="1">
              <a:buFont typeface="Wingdings" panose="05000000000000000000" pitchFamily="2" charset="2"/>
              <a:buChar char="Ø"/>
            </a:pPr>
            <a:r>
              <a:rPr lang="en-GB" altLang="en-US">
                <a:latin typeface="Arial" panose="020B0604020202020204" pitchFamily="34" charset="0"/>
              </a:rPr>
              <a:t>Experience and learning</a:t>
            </a:r>
          </a:p>
          <a:p>
            <a:pPr lvl="1" indent="-346075" eaLnBrk="1" hangingPunct="1">
              <a:buFont typeface="Wingdings" panose="05000000000000000000" pitchFamily="2" charset="2"/>
              <a:buChar char="Ø"/>
            </a:pPr>
            <a:r>
              <a:rPr lang="en-GB" altLang="en-US">
                <a:latin typeface="Arial" panose="020B0604020202020204" pitchFamily="34" charset="0"/>
              </a:rPr>
              <a:t>Access to supply and distribution channels</a:t>
            </a:r>
          </a:p>
          <a:p>
            <a:pPr lvl="1" indent="-346075" eaLnBrk="1" hangingPunct="1">
              <a:buFont typeface="Wingdings" panose="05000000000000000000" pitchFamily="2" charset="2"/>
              <a:buChar char="Ø"/>
            </a:pPr>
            <a:r>
              <a:rPr lang="en-GB" altLang="en-US">
                <a:latin typeface="Arial" panose="020B0604020202020204" pitchFamily="34" charset="0"/>
              </a:rPr>
              <a:t>Differentiation and market penetration costs</a:t>
            </a:r>
          </a:p>
          <a:p>
            <a:pPr lvl="1" indent="-346075" eaLnBrk="1" hangingPunct="1">
              <a:buFont typeface="Wingdings" panose="05000000000000000000" pitchFamily="2" charset="2"/>
              <a:buChar char="Ø"/>
            </a:pPr>
            <a:r>
              <a:rPr lang="en-GB" altLang="en-US">
                <a:latin typeface="Arial" panose="020B0604020202020204" pitchFamily="34" charset="0"/>
              </a:rPr>
              <a:t>Government restrictions (e.g. licensing)</a:t>
            </a:r>
          </a:p>
          <a:p>
            <a:pPr marL="292100" indent="-292100" eaLnBrk="1" hangingPunct="1">
              <a:buClr>
                <a:srgbClr val="0F6FC6"/>
              </a:buClr>
              <a:buSzTx/>
              <a:buFontTx/>
              <a:buChar char="•"/>
            </a:pPr>
            <a:r>
              <a:rPr lang="en-GB" altLang="en-US">
                <a:latin typeface="Arial" panose="020B0604020202020204" pitchFamily="34" charset="0"/>
              </a:rPr>
              <a:t>Entrants must also consider the expected retaliation from organisations already in the market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62075" y="-3571875"/>
            <a:ext cx="8229600" cy="1144587"/>
          </a:xfrm>
        </p:spPr>
        <p:txBody>
          <a:bodyPr/>
          <a:lstStyle/>
          <a:p>
            <a:pPr eaLnBrk="1" hangingPunct="1"/>
            <a:r>
              <a:rPr lang="en-US" altLang="en-US">
                <a:latin typeface="Arial" panose="020B0604020202020204" pitchFamily="34" charset="0"/>
              </a:rPr>
              <a:t>The Focus of part 1: </a:t>
            </a:r>
            <a:br>
              <a:rPr lang="en-US" altLang="en-US">
                <a:latin typeface="Arial" panose="020B0604020202020204" pitchFamily="34" charset="0"/>
              </a:rPr>
            </a:br>
            <a:r>
              <a:rPr lang="en-US" altLang="en-US">
                <a:latin typeface="Arial" panose="020B0604020202020204" pitchFamily="34" charset="0"/>
              </a:rPr>
              <a:t>The strategic position</a:t>
            </a:r>
          </a:p>
        </p:txBody>
      </p:sp>
      <p:sp>
        <p:nvSpPr>
          <p:cNvPr id="23557" name="Rectangle 5"/>
          <p:cNvSpPr>
            <a:spLocks noGrp="1" noChangeArrowheads="1"/>
          </p:cNvSpPr>
          <p:nvPr>
            <p:ph type="body" idx="1"/>
          </p:nvPr>
        </p:nvSpPr>
        <p:spPr>
          <a:xfrm>
            <a:off x="509588" y="1354138"/>
            <a:ext cx="8526462" cy="4619625"/>
          </a:xfrm>
        </p:spPr>
        <p:txBody>
          <a:bodyPr/>
          <a:lstStyle/>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analyse an organisation’s position in the </a:t>
            </a:r>
            <a:r>
              <a:rPr lang="en-GB" altLang="en-US" sz="2800" b="1" i="1">
                <a:solidFill>
                  <a:srgbClr val="0070C0"/>
                </a:solidFill>
                <a:latin typeface="Arial" panose="020B0604020202020204" pitchFamily="34" charset="0"/>
              </a:rPr>
              <a:t>external environment.</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analyse the determinants of </a:t>
            </a:r>
            <a:r>
              <a:rPr lang="en-GB" altLang="en-US" sz="2800" b="1" i="1">
                <a:solidFill>
                  <a:srgbClr val="0070C0"/>
                </a:solidFill>
                <a:latin typeface="Arial" panose="020B0604020202020204" pitchFamily="34" charset="0"/>
              </a:rPr>
              <a:t>strategic capability </a:t>
            </a:r>
            <a:r>
              <a:rPr lang="en-GB" altLang="en-US" sz="2800">
                <a:latin typeface="Arial" panose="020B0604020202020204" pitchFamily="34" charset="0"/>
              </a:rPr>
              <a:t>– resources, competences and the linkages between them.</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understand an </a:t>
            </a:r>
            <a:r>
              <a:rPr lang="en-GB" altLang="en-US" sz="2800" b="1" i="1">
                <a:solidFill>
                  <a:srgbClr val="0070C0"/>
                </a:solidFill>
                <a:latin typeface="Arial" panose="020B0604020202020204" pitchFamily="34" charset="0"/>
              </a:rPr>
              <a:t>organisation’s purposes</a:t>
            </a:r>
            <a:r>
              <a:rPr lang="en-GB" altLang="en-US" sz="2800">
                <a:latin typeface="Arial" panose="020B0604020202020204" pitchFamily="34" charset="0"/>
              </a:rPr>
              <a:t>, taking into account corporate </a:t>
            </a:r>
            <a:r>
              <a:rPr lang="en-GB" altLang="en-US" sz="2800" b="1" i="1">
                <a:solidFill>
                  <a:srgbClr val="0070C0"/>
                </a:solidFill>
                <a:latin typeface="Arial" panose="020B0604020202020204" pitchFamily="34" charset="0"/>
              </a:rPr>
              <a:t>governance</a:t>
            </a:r>
            <a:r>
              <a:rPr lang="en-GB" altLang="en-US" sz="2800">
                <a:latin typeface="Arial" panose="020B0604020202020204" pitchFamily="34" charset="0"/>
              </a:rPr>
              <a:t>, </a:t>
            </a:r>
            <a:r>
              <a:rPr lang="en-GB" altLang="en-US" sz="2800" b="1" i="1">
                <a:solidFill>
                  <a:srgbClr val="0070C0"/>
                </a:solidFill>
                <a:latin typeface="Arial" panose="020B0604020202020204" pitchFamily="34" charset="0"/>
              </a:rPr>
              <a:t>stakeholder expectations</a:t>
            </a:r>
            <a:r>
              <a:rPr lang="en-GB" altLang="en-US" sz="2800">
                <a:latin typeface="Arial" panose="020B0604020202020204" pitchFamily="34" charset="0"/>
              </a:rPr>
              <a:t> and business </a:t>
            </a:r>
            <a:r>
              <a:rPr lang="en-GB" altLang="en-US" sz="2800" b="1" i="1">
                <a:solidFill>
                  <a:srgbClr val="0070C0"/>
                </a:solidFill>
                <a:latin typeface="Arial" panose="020B0604020202020204" pitchFamily="34" charset="0"/>
              </a:rPr>
              <a:t>ethics</a:t>
            </a:r>
            <a:r>
              <a:rPr lang="en-GB" altLang="en-US" sz="2800">
                <a:latin typeface="Arial" panose="020B0604020202020204" pitchFamily="34" charset="0"/>
              </a:rPr>
              <a:t>.</a:t>
            </a:r>
          </a:p>
          <a:p>
            <a:pPr marL="514350" indent="-514350" eaLnBrk="1" hangingPunct="1">
              <a:buClr>
                <a:schemeClr val="tx1"/>
              </a:buClr>
              <a:buSzTx/>
              <a:buFont typeface="Calibri" panose="020F0502020204030204" pitchFamily="34" charset="0"/>
              <a:buAutoNum type="arabicPeriod"/>
            </a:pPr>
            <a:r>
              <a:rPr lang="en-GB" altLang="en-US" sz="2800">
                <a:latin typeface="Arial" panose="020B0604020202020204" pitchFamily="34" charset="0"/>
              </a:rPr>
              <a:t>How to address the role of </a:t>
            </a:r>
            <a:r>
              <a:rPr lang="en-GB" altLang="en-US" sz="2800" b="1" i="1">
                <a:solidFill>
                  <a:srgbClr val="0070C0"/>
                </a:solidFill>
                <a:latin typeface="Arial" panose="020B0604020202020204" pitchFamily="34" charset="0"/>
              </a:rPr>
              <a:t>history and culture </a:t>
            </a:r>
            <a:r>
              <a:rPr lang="en-GB" altLang="en-US" sz="2800">
                <a:latin typeface="Arial" panose="020B0604020202020204" pitchFamily="34" charset="0"/>
              </a:rPr>
              <a:t>in determining an organisation’s position.</a:t>
            </a:r>
            <a:endParaRPr lang="en-US" altLang="en-US" sz="2800">
              <a:latin typeface="Arial" panose="020B0604020202020204" pitchFamily="34" charset="0"/>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lIns="0" tIns="0" rIns="0" bIns="0" anchor="b"/>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r" eaLnBrk="1" hangingPunct="1"/>
            <a:fld id="{1A2190D9-EC17-4A0B-AB8E-6417A5DFAE1A}" type="slidenum">
              <a:rPr lang="en-GB" altLang="en-US" sz="1200">
                <a:solidFill>
                  <a:srgbClr val="045C75"/>
                </a:solidFill>
                <a:latin typeface="Constantia" panose="02030602050306030303" pitchFamily="18" charset="0"/>
              </a:rPr>
              <a:pPr algn="r" eaLnBrk="1" hangingPunct="1"/>
              <a:t>2</a:t>
            </a:fld>
            <a:endParaRPr lang="en-GB" altLang="en-US" sz="1200">
              <a:solidFill>
                <a:srgbClr val="045C75"/>
              </a:solidFill>
              <a:latin typeface="Constantia" panose="02030602050306030303"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7" dur="500"/>
                                        <p:tgtEl>
                                          <p:spTgt spid="235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22" dur="500"/>
                                        <p:tgtEl>
                                          <p:spTgt spid="23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(2)</a:t>
            </a:r>
          </a:p>
        </p:txBody>
      </p:sp>
      <p:sp>
        <p:nvSpPr>
          <p:cNvPr id="3" name="Content Placeholder 2"/>
          <p:cNvSpPr>
            <a:spLocks noGrp="1"/>
          </p:cNvSpPr>
          <p:nvPr>
            <p:ph idx="1"/>
          </p:nvPr>
        </p:nvSpPr>
        <p:spPr>
          <a:xfrm>
            <a:off x="457200" y="1143000"/>
            <a:ext cx="8229600" cy="5214938"/>
          </a:xfrm>
        </p:spPr>
        <p:txBody>
          <a:bodyPr>
            <a:normAutofit lnSpcReduction="10000"/>
          </a:bodyPr>
          <a:lstStyle/>
          <a:p>
            <a:pPr marL="9525" indent="-9525" algn="ctr" eaLnBrk="1" hangingPunct="1">
              <a:lnSpc>
                <a:spcPct val="95000"/>
              </a:lnSpc>
              <a:spcBef>
                <a:spcPct val="15000"/>
              </a:spcBef>
              <a:buFont typeface="Wingdings 2" panose="05020102010507070707" pitchFamily="18" charset="2"/>
              <a:buNone/>
              <a:tabLst>
                <a:tab pos="304800" algn="l"/>
              </a:tabLst>
              <a:defRPr/>
            </a:pPr>
            <a:r>
              <a:rPr lang="en-GB" b="1" i="1" dirty="0">
                <a:solidFill>
                  <a:srgbClr val="0070C0"/>
                </a:solidFill>
              </a:rPr>
              <a:t>Threat of Substitutes</a:t>
            </a:r>
          </a:p>
          <a:p>
            <a:pPr marL="9525" indent="-9525" eaLnBrk="1" hangingPunct="1">
              <a:lnSpc>
                <a:spcPct val="95000"/>
              </a:lnSpc>
              <a:spcBef>
                <a:spcPct val="15000"/>
              </a:spcBef>
              <a:buFont typeface="Wingdings 2" panose="05020102010507070707" pitchFamily="18" charset="2"/>
              <a:buNone/>
              <a:tabLst>
                <a:tab pos="304800" algn="l"/>
              </a:tabLst>
              <a:defRPr/>
            </a:pPr>
            <a:r>
              <a:rPr lang="en-GB" dirty="0"/>
              <a:t>	</a:t>
            </a:r>
            <a:r>
              <a:rPr lang="en-GB" dirty="0">
                <a:solidFill>
                  <a:srgbClr val="0070C0"/>
                </a:solidFill>
              </a:rPr>
              <a:t>Substitutes</a:t>
            </a:r>
            <a:r>
              <a:rPr lang="en-GB" dirty="0"/>
              <a:t> are products or services that offer a similar benefit to an industry’s products or services, but by a different process.</a:t>
            </a:r>
          </a:p>
          <a:p>
            <a:pPr marL="9525" indent="-9525" eaLnBrk="1" hangingPunct="1">
              <a:lnSpc>
                <a:spcPct val="95000"/>
              </a:lnSpc>
              <a:spcBef>
                <a:spcPct val="15000"/>
              </a:spcBef>
              <a:buFont typeface="Wingdings 2" panose="05020102010507070707" pitchFamily="18" charset="2"/>
              <a:buNone/>
              <a:tabLst>
                <a:tab pos="304800" algn="l"/>
              </a:tabLst>
              <a:defRPr/>
            </a:pPr>
            <a:r>
              <a:rPr lang="en-GB" dirty="0"/>
              <a:t>	Customers will switch to alternatives (and thus the threat increases) if:</a:t>
            </a:r>
          </a:p>
          <a:p>
            <a:pPr marL="9525" indent="-9525" eaLnBrk="1" hangingPunct="1">
              <a:lnSpc>
                <a:spcPct val="95000"/>
              </a:lnSpc>
              <a:spcBef>
                <a:spcPct val="15000"/>
              </a:spcBef>
              <a:buClr>
                <a:srgbClr val="0F6FC6"/>
              </a:buClr>
              <a:buSzTx/>
              <a:buFontTx/>
              <a:buChar char="•"/>
              <a:tabLst>
                <a:tab pos="304800" algn="l"/>
              </a:tabLst>
              <a:defRPr/>
            </a:pPr>
            <a:r>
              <a:rPr lang="en-GB" dirty="0"/>
              <a:t>	The price/performance ratio of the substitute is 	superior (e.g. aluminium maybe more expensive than 	steel but it is more cost efficient for some car parts)</a:t>
            </a:r>
          </a:p>
          <a:p>
            <a:pPr marL="9525" indent="-9525" eaLnBrk="1" hangingPunct="1">
              <a:lnSpc>
                <a:spcPct val="95000"/>
              </a:lnSpc>
              <a:spcBef>
                <a:spcPct val="15000"/>
              </a:spcBef>
              <a:buClr>
                <a:srgbClr val="0F6FC6"/>
              </a:buClr>
              <a:buSzTx/>
              <a:buFontTx/>
              <a:buChar char="•"/>
              <a:tabLst>
                <a:tab pos="304800" algn="l"/>
              </a:tabLst>
              <a:defRPr/>
            </a:pPr>
            <a:r>
              <a:rPr lang="en-GB" dirty="0"/>
              <a:t>	The substitute benefits from an innovation that 	improves customer satisfaction (e.g. high speed trains 	can be quicker than airlines from city centre to city 	centre)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66700"/>
            <a:ext cx="8229600" cy="595313"/>
          </a:xfrm>
        </p:spPr>
        <p:txBody>
          <a:bodyPr/>
          <a:lstStyle/>
          <a:p>
            <a:pPr eaLnBrk="1" hangingPunct="1"/>
            <a:r>
              <a:rPr lang="en-GB" altLang="en-US">
                <a:latin typeface="Arial" panose="020B0604020202020204" pitchFamily="34" charset="0"/>
              </a:rPr>
              <a:t>The five forces framework (3)</a:t>
            </a:r>
          </a:p>
        </p:txBody>
      </p:sp>
      <p:sp>
        <p:nvSpPr>
          <p:cNvPr id="28675" name="Content Placeholder 2"/>
          <p:cNvSpPr>
            <a:spLocks noGrp="1"/>
          </p:cNvSpPr>
          <p:nvPr>
            <p:ph idx="1"/>
          </p:nvPr>
        </p:nvSpPr>
        <p:spPr>
          <a:xfrm>
            <a:off x="457200" y="1214438"/>
            <a:ext cx="8229600" cy="5143500"/>
          </a:xfrm>
        </p:spPr>
        <p:txBody>
          <a:bodyPr/>
          <a:lstStyle/>
          <a:p>
            <a:pPr algn="ctr" eaLnBrk="1" hangingPunct="1">
              <a:buFont typeface="Wingdings 2" panose="05020102010507070707" pitchFamily="18" charset="2"/>
              <a:buNone/>
            </a:pPr>
            <a:r>
              <a:rPr lang="en-GB" altLang="en-US" b="1" i="1">
                <a:solidFill>
                  <a:srgbClr val="0070C0"/>
                </a:solidFill>
                <a:latin typeface="Arial" panose="020B0604020202020204" pitchFamily="34" charset="0"/>
              </a:rPr>
              <a:t>The bargaining power of buyers</a:t>
            </a:r>
          </a:p>
          <a:p>
            <a:pPr eaLnBrk="1" hangingPunct="1">
              <a:buFont typeface="Wingdings 2" panose="05020102010507070707" pitchFamily="18" charset="2"/>
              <a:buNone/>
            </a:pPr>
            <a:r>
              <a:rPr lang="en-GB" altLang="en-US">
                <a:latin typeface="Arial" panose="020B0604020202020204" pitchFamily="34" charset="0"/>
              </a:rPr>
              <a:t>	</a:t>
            </a:r>
            <a:r>
              <a:rPr lang="en-GB" altLang="en-US">
                <a:solidFill>
                  <a:srgbClr val="0070C0"/>
                </a:solidFill>
                <a:latin typeface="Arial" panose="020B0604020202020204" pitchFamily="34" charset="0"/>
              </a:rPr>
              <a:t>Buyers</a:t>
            </a:r>
            <a:r>
              <a:rPr lang="en-GB" altLang="en-US">
                <a:latin typeface="Arial" panose="020B0604020202020204" pitchFamily="34" charset="0"/>
              </a:rPr>
              <a:t> are the organisation’s immediate customers, not necessarily the ultimate consumers. </a:t>
            </a:r>
          </a:p>
          <a:p>
            <a:pPr eaLnBrk="1" hangingPunct="1">
              <a:buFont typeface="Wingdings 2" panose="05020102010507070707" pitchFamily="18" charset="2"/>
              <a:buNone/>
            </a:pPr>
            <a:r>
              <a:rPr lang="en-GB" altLang="en-US">
                <a:latin typeface="Arial" panose="020B0604020202020204" pitchFamily="34" charset="0"/>
              </a:rPr>
              <a:t>	If buyers are powerful, then they can demand cheap prices or product / service improvements to reduce profits .</a:t>
            </a:r>
          </a:p>
          <a:p>
            <a:pPr eaLnBrk="1" hangingPunct="1">
              <a:buFont typeface="Wingdings 2" panose="05020102010507070707" pitchFamily="18" charset="2"/>
              <a:buNone/>
            </a:pPr>
            <a:r>
              <a:rPr lang="en-GB" altLang="en-US">
                <a:latin typeface="Arial" panose="020B0604020202020204" pitchFamily="34" charset="0"/>
              </a:rPr>
              <a:t>	Buyer power is likely to be high when:</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are concentrated</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have low switching costs</a:t>
            </a:r>
          </a:p>
          <a:p>
            <a:pPr marL="569913" lvl="1" indent="-295275" eaLnBrk="1" hangingPunct="1">
              <a:buFont typeface="Wingdings" panose="05000000000000000000" pitchFamily="2" charset="2"/>
              <a:buChar char="Ø"/>
            </a:pPr>
            <a:r>
              <a:rPr lang="en-GB" altLang="en-US">
                <a:solidFill>
                  <a:srgbClr val="0070C0"/>
                </a:solidFill>
                <a:latin typeface="Arial" panose="020B0604020202020204" pitchFamily="34" charset="0"/>
              </a:rPr>
              <a:t>Buyers can supply their own inputs (backward vertical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(4)</a:t>
            </a:r>
          </a:p>
        </p:txBody>
      </p:sp>
      <p:sp>
        <p:nvSpPr>
          <p:cNvPr id="29699" name="Content Placeholder 2"/>
          <p:cNvSpPr>
            <a:spLocks noGrp="1"/>
          </p:cNvSpPr>
          <p:nvPr>
            <p:ph idx="1"/>
          </p:nvPr>
        </p:nvSpPr>
        <p:spPr>
          <a:xfrm>
            <a:off x="457200" y="1357313"/>
            <a:ext cx="8229600" cy="5000625"/>
          </a:xfrm>
        </p:spPr>
        <p:txBody>
          <a:bodyPr/>
          <a:lstStyle/>
          <a:p>
            <a:pPr marL="263525" indent="-263525" algn="ctr" eaLnBrk="1" hangingPunct="1">
              <a:buFont typeface="Wingdings 2" panose="05020102010507070707" pitchFamily="18" charset="2"/>
              <a:buNone/>
            </a:pPr>
            <a:r>
              <a:rPr lang="en-GB" altLang="en-US" b="1" i="1">
                <a:solidFill>
                  <a:srgbClr val="0070C0"/>
                </a:solidFill>
                <a:latin typeface="Arial" panose="020B0604020202020204" pitchFamily="34" charset="0"/>
              </a:rPr>
              <a:t>The bargaining power of suppliers</a:t>
            </a:r>
          </a:p>
          <a:p>
            <a:pPr marL="263525" indent="-263525" eaLnBrk="1" hangingPunct="1">
              <a:buFont typeface="Wingdings 2" panose="05020102010507070707" pitchFamily="18" charset="2"/>
              <a:buNone/>
            </a:pPr>
            <a:r>
              <a:rPr lang="en-GB" altLang="en-US">
                <a:latin typeface="Arial" panose="020B0604020202020204" pitchFamily="34" charset="0"/>
              </a:rPr>
              <a:t>	</a:t>
            </a:r>
            <a:r>
              <a:rPr lang="en-GB" altLang="en-US">
                <a:solidFill>
                  <a:srgbClr val="0070C0"/>
                </a:solidFill>
                <a:latin typeface="Arial" panose="020B0604020202020204" pitchFamily="34" charset="0"/>
              </a:rPr>
              <a:t>Suppliers</a:t>
            </a:r>
            <a:r>
              <a:rPr lang="en-GB" altLang="en-US">
                <a:latin typeface="Arial" panose="020B0604020202020204" pitchFamily="34" charset="0"/>
              </a:rPr>
              <a:t> are those who supply what organisations need to produce the product or service. Powerful suppliers can eat into an organisation’s profits. </a:t>
            </a:r>
          </a:p>
          <a:p>
            <a:pPr marL="263525" indent="-263525" eaLnBrk="1" hangingPunct="1">
              <a:buFont typeface="Wingdings 2" panose="05020102010507070707" pitchFamily="18" charset="2"/>
              <a:buNone/>
            </a:pPr>
            <a:r>
              <a:rPr lang="en-GB" altLang="en-US">
                <a:latin typeface="Arial" panose="020B0604020202020204" pitchFamily="34" charset="0"/>
              </a:rPr>
              <a:t>	Supplier power is likely to be high when:</a:t>
            </a:r>
          </a:p>
          <a:p>
            <a:pPr marL="546100" lvl="1" indent="-280988" eaLnBrk="1" hangingPunct="1">
              <a:buFont typeface="Wingdings" panose="05000000000000000000" pitchFamily="2" charset="2"/>
              <a:buChar char="Ø"/>
            </a:pPr>
            <a:r>
              <a:rPr lang="en-GB" altLang="en-US">
                <a:latin typeface="Arial" panose="020B0604020202020204" pitchFamily="34" charset="0"/>
              </a:rPr>
              <a:t>The suppliers are concentrated (few of them).</a:t>
            </a:r>
          </a:p>
          <a:p>
            <a:pPr marL="546100" lvl="1" indent="-280988" eaLnBrk="1" hangingPunct="1">
              <a:buFont typeface="Wingdings" panose="05000000000000000000" pitchFamily="2" charset="2"/>
              <a:buChar char="Ø"/>
            </a:pPr>
            <a:r>
              <a:rPr lang="en-GB" altLang="en-US">
                <a:latin typeface="Arial" panose="020B0604020202020204" pitchFamily="34" charset="0"/>
              </a:rPr>
              <a:t>Suppliers provide a specialist or rare input.</a:t>
            </a:r>
          </a:p>
          <a:p>
            <a:pPr marL="546100" lvl="1" indent="-280988" eaLnBrk="1" hangingPunct="1">
              <a:buFont typeface="Wingdings" panose="05000000000000000000" pitchFamily="2" charset="2"/>
              <a:buChar char="Ø"/>
            </a:pPr>
            <a:r>
              <a:rPr lang="en-GB" altLang="en-US">
                <a:latin typeface="Arial" panose="020B0604020202020204" pitchFamily="34" charset="0"/>
              </a:rPr>
              <a:t>Switching costs are high (it is disruptive or expensive to change suppliers).</a:t>
            </a:r>
          </a:p>
          <a:p>
            <a:pPr marL="546100" lvl="1" indent="-280988" eaLnBrk="1" hangingPunct="1">
              <a:buFont typeface="Wingdings" panose="05000000000000000000" pitchFamily="2" charset="2"/>
              <a:buChar char="Ø"/>
            </a:pPr>
            <a:r>
              <a:rPr lang="en-GB" altLang="en-US">
                <a:latin typeface="Arial" panose="020B0604020202020204" pitchFamily="34" charset="0"/>
              </a:rPr>
              <a:t>Suppliers can integrate forwards (e.g. low cost airlines have cut out the use of travel agents).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five forces framework (5)</a:t>
            </a:r>
          </a:p>
        </p:txBody>
      </p:sp>
      <p:sp>
        <p:nvSpPr>
          <p:cNvPr id="30723" name="Content Placeholder 2"/>
          <p:cNvSpPr>
            <a:spLocks noGrp="1"/>
          </p:cNvSpPr>
          <p:nvPr>
            <p:ph idx="1"/>
          </p:nvPr>
        </p:nvSpPr>
        <p:spPr>
          <a:xfrm>
            <a:off x="241300" y="1116013"/>
            <a:ext cx="8723313" cy="5260975"/>
          </a:xfrm>
        </p:spPr>
        <p:txBody>
          <a:bodyPr/>
          <a:lstStyle/>
          <a:p>
            <a:pPr algn="ctr" eaLnBrk="1" hangingPunct="1">
              <a:buFont typeface="Wingdings 2" panose="05020102010507070707" pitchFamily="18" charset="2"/>
              <a:buNone/>
            </a:pPr>
            <a:r>
              <a:rPr lang="en-GB" altLang="en-US" b="1" i="1">
                <a:solidFill>
                  <a:srgbClr val="0070C0"/>
                </a:solidFill>
                <a:latin typeface="Arial" panose="020B0604020202020204" pitchFamily="34" charset="0"/>
              </a:rPr>
              <a:t>Rivalry between competitors</a:t>
            </a:r>
          </a:p>
          <a:p>
            <a:pPr eaLnBrk="1" hangingPunct="1">
              <a:buFont typeface="Wingdings 2" panose="05020102010507070707" pitchFamily="18" charset="2"/>
              <a:buNone/>
            </a:pPr>
            <a:r>
              <a:rPr lang="en-GB" altLang="en-US" sz="2400">
                <a:latin typeface="Arial" panose="020B0604020202020204" pitchFamily="34" charset="0"/>
              </a:rPr>
              <a:t>	</a:t>
            </a:r>
            <a:r>
              <a:rPr lang="en-GB" altLang="en-US">
                <a:latin typeface="Arial" panose="020B0604020202020204" pitchFamily="34" charset="0"/>
              </a:rPr>
              <a:t>Competitive rivals are organisations with similar products and services aimed at the same customer group and are direct competitors in the same industry/market (they are distinct from substitutes).</a:t>
            </a:r>
          </a:p>
          <a:p>
            <a:pPr eaLnBrk="1" hangingPunct="1">
              <a:buFont typeface="Wingdings 2" panose="05020102010507070707" pitchFamily="18" charset="2"/>
              <a:buNone/>
            </a:pPr>
            <a:r>
              <a:rPr lang="en-GB" altLang="en-US">
                <a:latin typeface="Arial" panose="020B0604020202020204" pitchFamily="34" charset="0"/>
              </a:rPr>
              <a:t>	The degree of rivalry is increased when :</a:t>
            </a:r>
          </a:p>
          <a:p>
            <a:pPr marL="565150" lvl="1" indent="-290513" eaLnBrk="1" hangingPunct="1">
              <a:buFont typeface="Wingdings" panose="05000000000000000000" pitchFamily="2" charset="2"/>
              <a:buChar char="Ø"/>
            </a:pPr>
            <a:r>
              <a:rPr lang="en-GB" altLang="en-US">
                <a:latin typeface="Arial" panose="020B0604020202020204" pitchFamily="34" charset="0"/>
              </a:rPr>
              <a:t>Competitors are of roughly equal size</a:t>
            </a:r>
          </a:p>
          <a:p>
            <a:pPr marL="565150" lvl="1" indent="-290513" eaLnBrk="1" hangingPunct="1">
              <a:buFont typeface="Wingdings" panose="05000000000000000000" pitchFamily="2" charset="2"/>
              <a:buChar char="Ø"/>
            </a:pPr>
            <a:r>
              <a:rPr lang="en-GB" altLang="en-US">
                <a:latin typeface="Arial" panose="020B0604020202020204" pitchFamily="34" charset="0"/>
              </a:rPr>
              <a:t>Competitors are aggressive in seeking leadership</a:t>
            </a:r>
          </a:p>
          <a:p>
            <a:pPr marL="565150" lvl="1" indent="-290513" eaLnBrk="1" hangingPunct="1">
              <a:buFont typeface="Wingdings" panose="05000000000000000000" pitchFamily="2" charset="2"/>
              <a:buChar char="Ø"/>
            </a:pPr>
            <a:r>
              <a:rPr lang="en-GB" altLang="en-US">
                <a:latin typeface="Arial" panose="020B0604020202020204" pitchFamily="34" charset="0"/>
              </a:rPr>
              <a:t>The market is mature or declining</a:t>
            </a:r>
          </a:p>
          <a:p>
            <a:pPr marL="565150" lvl="1" indent="-290513" eaLnBrk="1" hangingPunct="1">
              <a:buFont typeface="Wingdings" panose="05000000000000000000" pitchFamily="2" charset="2"/>
              <a:buChar char="Ø"/>
            </a:pPr>
            <a:r>
              <a:rPr lang="en-GB" altLang="en-US">
                <a:latin typeface="Arial" panose="020B0604020202020204" pitchFamily="34" charset="0"/>
              </a:rPr>
              <a:t>There are high fixed costs</a:t>
            </a:r>
          </a:p>
          <a:p>
            <a:pPr marL="565150" lvl="1" indent="-290513" eaLnBrk="1" hangingPunct="1">
              <a:buFont typeface="Wingdings" panose="05000000000000000000" pitchFamily="2" charset="2"/>
              <a:buChar char="Ø"/>
            </a:pPr>
            <a:r>
              <a:rPr lang="en-GB" altLang="en-US">
                <a:latin typeface="Arial" panose="020B0604020202020204" pitchFamily="34" charset="0"/>
              </a:rPr>
              <a:t>The exit barriers are high</a:t>
            </a:r>
          </a:p>
          <a:p>
            <a:pPr marL="565150" lvl="1" indent="-290513" eaLnBrk="1" hangingPunct="1">
              <a:buFont typeface="Wingdings" panose="05000000000000000000" pitchFamily="2" charset="2"/>
              <a:buChar char="Ø"/>
            </a:pPr>
            <a:r>
              <a:rPr lang="en-GB" altLang="en-US">
                <a:latin typeface="Arial" panose="020B0604020202020204" pitchFamily="34" charset="0"/>
              </a:rPr>
              <a:t>There is a low level of differentiation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a:latin typeface="Arial" panose="020B0604020202020204" pitchFamily="34" charset="0"/>
              </a:rPr>
              <a:t>Implications of five forces analysis</a:t>
            </a:r>
          </a:p>
        </p:txBody>
      </p:sp>
      <p:sp>
        <p:nvSpPr>
          <p:cNvPr id="31747" name="Content Placeholder 2"/>
          <p:cNvSpPr>
            <a:spLocks noGrp="1"/>
          </p:cNvSpPr>
          <p:nvPr>
            <p:ph idx="1"/>
          </p:nvPr>
        </p:nvSpPr>
        <p:spPr>
          <a:xfrm>
            <a:off x="496888" y="1346200"/>
            <a:ext cx="8521700" cy="4391025"/>
          </a:xfrm>
        </p:spPr>
        <p:txBody>
          <a:bodyPr/>
          <a:lstStyle/>
          <a:p>
            <a:pPr marL="292100" indent="-292100" eaLnBrk="1" hangingPunct="1">
              <a:buClr>
                <a:schemeClr val="tx1"/>
              </a:buClr>
              <a:buSzTx/>
              <a:buFontTx/>
              <a:buChar char="•"/>
            </a:pPr>
            <a:r>
              <a:rPr lang="en-GB" altLang="en-US" sz="3000">
                <a:latin typeface="Arial" panose="020B0604020202020204" pitchFamily="34" charset="0"/>
              </a:rPr>
              <a:t>Identifies the </a:t>
            </a:r>
            <a:r>
              <a:rPr lang="en-GB" altLang="en-US" sz="3000" i="1">
                <a:solidFill>
                  <a:srgbClr val="0070C0"/>
                </a:solidFill>
                <a:latin typeface="Arial" panose="020B0604020202020204" pitchFamily="34" charset="0"/>
              </a:rPr>
              <a:t>attractiveness</a:t>
            </a:r>
            <a:r>
              <a:rPr lang="en-GB" altLang="en-US" sz="3000">
                <a:latin typeface="Arial" panose="020B0604020202020204" pitchFamily="34" charset="0"/>
              </a:rPr>
              <a:t> of industries – which industries/markets to enter or leave.</a:t>
            </a:r>
          </a:p>
          <a:p>
            <a:pPr marL="292100" indent="-292100" eaLnBrk="1" hangingPunct="1">
              <a:buClr>
                <a:schemeClr val="tx1"/>
              </a:buClr>
              <a:buSzTx/>
              <a:buFontTx/>
              <a:buChar char="•"/>
            </a:pPr>
            <a:r>
              <a:rPr lang="en-GB" altLang="en-US" sz="3000">
                <a:latin typeface="Arial" panose="020B0604020202020204" pitchFamily="34" charset="0"/>
              </a:rPr>
              <a:t>Identifies </a:t>
            </a:r>
            <a:r>
              <a:rPr lang="en-GB" altLang="en-US" sz="3000" i="1">
                <a:solidFill>
                  <a:srgbClr val="0070C0"/>
                </a:solidFill>
                <a:latin typeface="Arial" panose="020B0604020202020204" pitchFamily="34" charset="0"/>
              </a:rPr>
              <a:t>strategies to influence </a:t>
            </a:r>
            <a:r>
              <a:rPr lang="en-GB" altLang="en-US" sz="3000">
                <a:latin typeface="Arial" panose="020B0604020202020204" pitchFamily="34" charset="0"/>
              </a:rPr>
              <a:t>the impact of the forces, for example, building barriers to entry by becoming more vertically integrated.</a:t>
            </a:r>
          </a:p>
          <a:p>
            <a:pPr marL="292100" indent="-292100" eaLnBrk="1" hangingPunct="1">
              <a:buClr>
                <a:schemeClr val="tx1"/>
              </a:buClr>
              <a:buSzTx/>
              <a:buFontTx/>
              <a:buChar char="•"/>
            </a:pPr>
            <a:r>
              <a:rPr lang="en-GB" altLang="en-US" sz="3000">
                <a:latin typeface="Arial" panose="020B0604020202020204" pitchFamily="34" charset="0"/>
              </a:rPr>
              <a:t>The forces may have a </a:t>
            </a:r>
            <a:r>
              <a:rPr lang="en-GB" altLang="en-US" sz="3000" i="1">
                <a:solidFill>
                  <a:srgbClr val="0070C0"/>
                </a:solidFill>
                <a:latin typeface="Arial" panose="020B0604020202020204" pitchFamily="34" charset="0"/>
              </a:rPr>
              <a:t>different impact on different organisations </a:t>
            </a:r>
            <a:r>
              <a:rPr lang="en-GB" altLang="en-US" sz="3000">
                <a:latin typeface="Arial" panose="020B0604020202020204" pitchFamily="34" charset="0"/>
              </a:rPr>
              <a:t>e.g. large firms can deal with barriers to entry more easily than small firms.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Issues in five forces analysis</a:t>
            </a:r>
          </a:p>
        </p:txBody>
      </p:sp>
      <p:sp>
        <p:nvSpPr>
          <p:cNvPr id="32771" name="Content Placeholder 2"/>
          <p:cNvSpPr>
            <a:spLocks noGrp="1"/>
          </p:cNvSpPr>
          <p:nvPr>
            <p:ph idx="1"/>
          </p:nvPr>
        </p:nvSpPr>
        <p:spPr>
          <a:xfrm>
            <a:off x="500063" y="1346200"/>
            <a:ext cx="8531225" cy="4530725"/>
          </a:xfrm>
        </p:spPr>
        <p:txBody>
          <a:bodyPr/>
          <a:lstStyle/>
          <a:p>
            <a:pPr marL="292100" indent="-292100" eaLnBrk="1" hangingPunct="1">
              <a:spcBef>
                <a:spcPct val="15000"/>
              </a:spcBef>
              <a:buClr>
                <a:schemeClr val="tx1"/>
              </a:buClr>
              <a:buSzTx/>
              <a:buFontTx/>
              <a:buChar char="•"/>
            </a:pPr>
            <a:r>
              <a:rPr lang="en-GB" altLang="en-US" sz="2800">
                <a:latin typeface="Arial" panose="020B0604020202020204" pitchFamily="34" charset="0"/>
              </a:rPr>
              <a:t>Apply at the most </a:t>
            </a:r>
            <a:r>
              <a:rPr lang="en-GB" altLang="en-US" sz="2800" i="1">
                <a:solidFill>
                  <a:srgbClr val="0070C0"/>
                </a:solidFill>
                <a:latin typeface="Arial" panose="020B0604020202020204" pitchFamily="34" charset="0"/>
              </a:rPr>
              <a:t>appropriate level </a:t>
            </a:r>
            <a:r>
              <a:rPr lang="en-GB" altLang="en-US" sz="2800">
                <a:latin typeface="Arial" panose="020B0604020202020204" pitchFamily="34" charset="0"/>
              </a:rPr>
              <a:t>– not necessarily the whole industry. E.g. The faith-based schools, rather than all schools in the country.</a:t>
            </a:r>
          </a:p>
          <a:p>
            <a:pPr marL="292100" indent="-292100" eaLnBrk="1" hangingPunct="1">
              <a:spcBef>
                <a:spcPct val="15000"/>
              </a:spcBef>
              <a:buClr>
                <a:schemeClr val="tx1"/>
              </a:buClr>
              <a:buSzTx/>
              <a:buFontTx/>
              <a:buChar char="•"/>
            </a:pPr>
            <a:r>
              <a:rPr lang="en-GB" altLang="en-US" sz="2800">
                <a:latin typeface="Arial" panose="020B0604020202020204" pitchFamily="34" charset="0"/>
              </a:rPr>
              <a:t>Note the </a:t>
            </a:r>
            <a:r>
              <a:rPr lang="en-GB" altLang="en-US" sz="2800" i="1">
                <a:solidFill>
                  <a:srgbClr val="0070C0"/>
                </a:solidFill>
                <a:latin typeface="Arial" panose="020B0604020202020204" pitchFamily="34" charset="0"/>
              </a:rPr>
              <a:t>convergence</a:t>
            </a:r>
            <a:r>
              <a:rPr lang="en-GB" altLang="en-US" sz="2800">
                <a:solidFill>
                  <a:srgbClr val="0070C0"/>
                </a:solidFill>
                <a:latin typeface="Arial" panose="020B0604020202020204" pitchFamily="34" charset="0"/>
              </a:rPr>
              <a:t> </a:t>
            </a:r>
            <a:r>
              <a:rPr lang="en-GB" altLang="en-US" sz="2800">
                <a:latin typeface="Arial" panose="020B0604020202020204" pitchFamily="34" charset="0"/>
              </a:rPr>
              <a:t>of industries – the growth of health systems rather than mere hospitals.</a:t>
            </a:r>
          </a:p>
          <a:p>
            <a:pPr marL="292100" indent="-292100" eaLnBrk="1" hangingPunct="1">
              <a:spcBef>
                <a:spcPct val="15000"/>
              </a:spcBef>
              <a:buClr>
                <a:schemeClr val="tx1"/>
              </a:buClr>
              <a:buSzTx/>
              <a:buFontTx/>
              <a:buChar char="•"/>
            </a:pPr>
            <a:r>
              <a:rPr lang="en-GB" altLang="en-US" sz="2800">
                <a:latin typeface="Arial" panose="020B0604020202020204" pitchFamily="34" charset="0"/>
              </a:rPr>
              <a:t>Note the importance of </a:t>
            </a:r>
            <a:r>
              <a:rPr lang="en-GB" altLang="en-US" sz="2800" i="1">
                <a:solidFill>
                  <a:srgbClr val="0070C0"/>
                </a:solidFill>
                <a:latin typeface="Arial" panose="020B0604020202020204" pitchFamily="34" charset="0"/>
              </a:rPr>
              <a:t>complementary</a:t>
            </a:r>
            <a:r>
              <a:rPr lang="en-GB" altLang="en-US" sz="2800">
                <a:solidFill>
                  <a:srgbClr val="0070C0"/>
                </a:solidFill>
                <a:latin typeface="Arial" panose="020B0604020202020204" pitchFamily="34" charset="0"/>
              </a:rPr>
              <a:t> </a:t>
            </a:r>
            <a:r>
              <a:rPr lang="en-GB" altLang="en-US" sz="2800">
                <a:latin typeface="Arial" panose="020B0604020202020204" pitchFamily="34" charset="0"/>
              </a:rPr>
              <a:t>products and services (e.g. Microsoft windows and McAfee computer security systems are complements). This can almost be considered as a sixth force.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 #3 - COMPETITORS</a:t>
            </a:r>
            <a:endParaRPr lang="en-GB" altLang="en-US" sz="3600" b="1">
              <a:latin typeface="Arial" panose="020B0604020202020204" pitchFamily="34" charset="0"/>
            </a:endParaRPr>
          </a:p>
        </p:txBody>
      </p:sp>
      <p:sp>
        <p:nvSpPr>
          <p:cNvPr id="33796"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9875"/>
            <a:ext cx="8229600" cy="595313"/>
          </a:xfrm>
        </p:spPr>
        <p:txBody>
          <a:bodyPr/>
          <a:lstStyle/>
          <a:p>
            <a:pPr eaLnBrk="1" hangingPunct="1"/>
            <a:r>
              <a:rPr lang="en-GB" altLang="en-US">
                <a:latin typeface="Arial" panose="020B0604020202020204" pitchFamily="34" charset="0"/>
              </a:rPr>
              <a:t>The industry life cycle</a:t>
            </a:r>
          </a:p>
        </p:txBody>
      </p:sp>
      <p:sp>
        <p:nvSpPr>
          <p:cNvPr id="34819" name="Rectangle 8"/>
          <p:cNvSpPr>
            <a:spLocks noChangeArrowheads="1"/>
          </p:cNvSpPr>
          <p:nvPr/>
        </p:nvSpPr>
        <p:spPr bwMode="auto">
          <a:xfrm>
            <a:off x="298450" y="5880100"/>
            <a:ext cx="317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Figure 2.4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The industry life cycle</a:t>
            </a:r>
          </a:p>
        </p:txBody>
      </p:sp>
      <p:pic>
        <p:nvPicPr>
          <p:cNvPr id="34820" name="Picture 9" descr="M02N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52513"/>
            <a:ext cx="83534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57200" y="1135538"/>
            <a:ext cx="8229600" cy="492443"/>
          </a:xfrm>
        </p:spPr>
        <p:txBody>
          <a:bodyPr/>
          <a:lstStyle/>
          <a:p>
            <a:pPr marL="0" indent="0" algn="ctr">
              <a:buNone/>
            </a:pPr>
            <a:r>
              <a:rPr lang="en-TT" u="sng" dirty="0"/>
              <a:t>GROWTH STRATEGY</a:t>
            </a:r>
          </a:p>
        </p:txBody>
      </p:sp>
      <p:pic>
        <p:nvPicPr>
          <p:cNvPr id="4" name="lsIX99ZM69U"/>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09895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a:latin typeface="Arial" panose="020B0604020202020204" pitchFamily="34" charset="0"/>
              </a:rPr>
              <a:t>Strategic Groups</a:t>
            </a:r>
          </a:p>
        </p:txBody>
      </p:sp>
      <p:sp>
        <p:nvSpPr>
          <p:cNvPr id="35843" name="Content Placeholder 2"/>
          <p:cNvSpPr>
            <a:spLocks noGrp="1"/>
          </p:cNvSpPr>
          <p:nvPr>
            <p:ph idx="1"/>
          </p:nvPr>
        </p:nvSpPr>
        <p:spPr>
          <a:xfrm>
            <a:off x="500063" y="1370013"/>
            <a:ext cx="8483600" cy="4094162"/>
          </a:xfrm>
        </p:spPr>
        <p:txBody>
          <a:bodyPr/>
          <a:lstStyle/>
          <a:p>
            <a:pPr marL="9525" indent="-9525" eaLnBrk="1" hangingPunct="1">
              <a:buFont typeface="Wingdings 2" panose="05020102010507070707" pitchFamily="18" charset="2"/>
              <a:buNone/>
              <a:tabLst>
                <a:tab pos="304800" algn="l"/>
              </a:tabLst>
            </a:pPr>
            <a:r>
              <a:rPr lang="en-GB" altLang="en-US" b="1" i="1">
                <a:solidFill>
                  <a:srgbClr val="0070C0"/>
                </a:solidFill>
                <a:latin typeface="Arial" panose="020B0604020202020204" pitchFamily="34" charset="0"/>
              </a:rPr>
              <a:t>	Strategic groups </a:t>
            </a:r>
            <a:r>
              <a:rPr lang="en-GB" altLang="en-US">
                <a:latin typeface="Arial" panose="020B0604020202020204" pitchFamily="34" charset="0"/>
              </a:rPr>
              <a:t>are organisations within an industry or sector with similar strategic characteristics, following similar strategies or competing on similar bases</a:t>
            </a:r>
            <a:r>
              <a:rPr lang="en-GB" altLang="en-US" b="1">
                <a:latin typeface="Arial" panose="020B0604020202020204" pitchFamily="34" charset="0"/>
              </a:rPr>
              <a:t>.</a:t>
            </a:r>
          </a:p>
          <a:p>
            <a:pPr marL="9525" indent="-9525" eaLnBrk="1" hangingPunct="1">
              <a:buFont typeface="Wingdings 2" panose="05020102010507070707" pitchFamily="18" charset="2"/>
              <a:buNone/>
              <a:tabLst>
                <a:tab pos="304800" algn="l"/>
              </a:tabLst>
            </a:pPr>
            <a:endParaRPr lang="en-GB" altLang="en-US" b="1">
              <a:latin typeface="Arial" panose="020B0604020202020204" pitchFamily="34" charset="0"/>
            </a:endParaRPr>
          </a:p>
          <a:p>
            <a:pPr marL="9525" indent="-9525" eaLnBrk="1" hangingPunct="1">
              <a:buClr>
                <a:schemeClr val="tx1"/>
              </a:buClr>
              <a:buSzTx/>
              <a:buFontTx/>
              <a:buChar char="•"/>
              <a:tabLst>
                <a:tab pos="304800" algn="l"/>
              </a:tabLst>
            </a:pPr>
            <a:r>
              <a:rPr lang="en-GB" altLang="en-US">
                <a:latin typeface="Arial" panose="020B0604020202020204" pitchFamily="34" charset="0"/>
              </a:rPr>
              <a:t>	These characteristics are different from those in other 	strategic groups in the same industry or sector.</a:t>
            </a:r>
          </a:p>
          <a:p>
            <a:pPr marL="9525" indent="-9525" eaLnBrk="1" hangingPunct="1">
              <a:buClr>
                <a:schemeClr val="tx1"/>
              </a:buClr>
              <a:buSzTx/>
              <a:buFontTx/>
              <a:buChar char="•"/>
              <a:tabLst>
                <a:tab pos="304800" algn="l"/>
              </a:tabLst>
            </a:pPr>
            <a:endParaRPr lang="en-GB" altLang="en-US">
              <a:latin typeface="Arial" panose="020B0604020202020204" pitchFamily="34" charset="0"/>
            </a:endParaRPr>
          </a:p>
          <a:p>
            <a:pPr marL="9525" indent="-9525" eaLnBrk="1" hangingPunct="1">
              <a:buClr>
                <a:schemeClr val="tx1"/>
              </a:buClr>
              <a:buSzTx/>
              <a:buFontTx/>
              <a:buChar char="•"/>
              <a:tabLst>
                <a:tab pos="304800" algn="l"/>
              </a:tabLst>
            </a:pPr>
            <a:r>
              <a:rPr lang="en-GB" altLang="en-US">
                <a:latin typeface="Arial" panose="020B0604020202020204" pitchFamily="34" charset="0"/>
              </a:rPr>
              <a:t> Eg.1: The International Council of Churches (Religion )</a:t>
            </a:r>
          </a:p>
          <a:p>
            <a:pPr marL="9525" indent="-9525" eaLnBrk="1" hangingPunct="1">
              <a:buClr>
                <a:schemeClr val="tx1"/>
              </a:buClr>
              <a:buSzTx/>
              <a:buFontTx/>
              <a:buChar char="•"/>
              <a:tabLst>
                <a:tab pos="304800" algn="l"/>
              </a:tabLst>
            </a:pPr>
            <a:r>
              <a:rPr lang="en-GB" altLang="en-US">
                <a:latin typeface="Arial" panose="020B0604020202020204" pitchFamily="34" charset="0"/>
              </a:rPr>
              <a:t>  Eg.2: The national Union of Teachers</a:t>
            </a:r>
          </a:p>
        </p:txBody>
      </p:sp>
      <p:pic>
        <p:nvPicPr>
          <p:cNvPr id="35844"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5263" y="414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a:solidFill>
                  <a:srgbClr val="000000"/>
                </a:solidFill>
                <a:latin typeface="Arial" panose="020B0604020202020204" pitchFamily="34" charset="0"/>
              </a:rPr>
              <a:t>Layers of the business environment</a:t>
            </a:r>
            <a:endParaRPr lang="en-GB" altLang="en-US" sz="3600" b="1">
              <a:latin typeface="Arial" panose="020B0604020202020204" pitchFamily="34" charset="0"/>
            </a:endParaRPr>
          </a:p>
        </p:txBody>
      </p:sp>
      <p:sp>
        <p:nvSpPr>
          <p:cNvPr id="11268"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42938"/>
            <a:ext cx="8229600" cy="595312"/>
          </a:xfrm>
        </p:spPr>
        <p:txBody>
          <a:bodyPr>
            <a:normAutofit fontScale="90000"/>
          </a:bodyPr>
          <a:lstStyle/>
          <a:p>
            <a:pPr eaLnBrk="1" hangingPunct="1">
              <a:defRPr/>
            </a:pPr>
            <a:r>
              <a:rPr lang="en-GB" dirty="0"/>
              <a:t>Characteristics for identifying strategic groups</a:t>
            </a:r>
          </a:p>
        </p:txBody>
      </p:sp>
      <p:sp>
        <p:nvSpPr>
          <p:cNvPr id="36867" name="Rectangle 8"/>
          <p:cNvSpPr>
            <a:spLocks noChangeArrowheads="1"/>
          </p:cNvSpPr>
          <p:nvPr/>
        </p:nvSpPr>
        <p:spPr bwMode="auto">
          <a:xfrm>
            <a:off x="298450" y="5880100"/>
            <a:ext cx="620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Figure 2.7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Some characteristics for identifying strategic groups</a:t>
            </a:r>
          </a:p>
        </p:txBody>
      </p:sp>
      <p:pic>
        <p:nvPicPr>
          <p:cNvPr id="36868" name="Picture 9" descr="M02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1489075"/>
            <a:ext cx="474662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ltLang="en-US">
                <a:latin typeface="Arial" panose="020B0604020202020204" pitchFamily="34" charset="0"/>
              </a:rPr>
              <a:t>Uses of strategic group analysis</a:t>
            </a:r>
          </a:p>
        </p:txBody>
      </p:sp>
      <p:sp>
        <p:nvSpPr>
          <p:cNvPr id="37891" name="Content Placeholder 2"/>
          <p:cNvSpPr>
            <a:spLocks noGrp="1"/>
          </p:cNvSpPr>
          <p:nvPr>
            <p:ph idx="1"/>
          </p:nvPr>
        </p:nvSpPr>
        <p:spPr>
          <a:xfrm>
            <a:off x="457200" y="1214438"/>
            <a:ext cx="8229600" cy="5000625"/>
          </a:xfrm>
        </p:spPr>
        <p:txBody>
          <a:bodyPr/>
          <a:lstStyle/>
          <a:p>
            <a:pPr eaLnBrk="1" hangingPunct="1">
              <a:buClr>
                <a:srgbClr val="0F6FC6"/>
              </a:buClr>
              <a:buSzTx/>
              <a:buFontTx/>
              <a:buChar char="•"/>
            </a:pPr>
            <a:r>
              <a:rPr lang="en-GB" altLang="en-US" b="1" i="1">
                <a:solidFill>
                  <a:srgbClr val="0070C0"/>
                </a:solidFill>
                <a:latin typeface="Arial" panose="020B0604020202020204" pitchFamily="34" charset="0"/>
              </a:rPr>
              <a:t>Understanding competition</a:t>
            </a:r>
            <a:r>
              <a:rPr lang="en-GB" altLang="en-US">
                <a:latin typeface="Arial" panose="020B0604020202020204" pitchFamily="34" charset="0"/>
              </a:rPr>
              <a:t> - enables focus on  direct competitors within a strategic group, rather than the whole industry. (E.g. Tesco will focus on Sainsburys and Asda)</a:t>
            </a:r>
          </a:p>
          <a:p>
            <a:pPr eaLnBrk="1" hangingPunct="1">
              <a:buClr>
                <a:srgbClr val="0F6FC6"/>
              </a:buClr>
              <a:buSzTx/>
              <a:buFontTx/>
              <a:buChar char="•"/>
            </a:pPr>
            <a:r>
              <a:rPr lang="en-GB" altLang="en-US">
                <a:latin typeface="Arial" panose="020B0604020202020204" pitchFamily="34" charset="0"/>
              </a:rPr>
              <a:t> </a:t>
            </a:r>
            <a:r>
              <a:rPr lang="en-GB" altLang="en-US" b="1" i="1">
                <a:solidFill>
                  <a:srgbClr val="0070C0"/>
                </a:solidFill>
                <a:latin typeface="Arial" panose="020B0604020202020204" pitchFamily="34" charset="0"/>
              </a:rPr>
              <a:t>Analysis of strategic opportunities </a:t>
            </a:r>
            <a:r>
              <a:rPr lang="en-GB" altLang="en-US" b="1" i="1">
                <a:latin typeface="Arial" panose="020B0604020202020204" pitchFamily="34" charset="0"/>
              </a:rPr>
              <a:t>- </a:t>
            </a:r>
            <a:r>
              <a:rPr lang="en-GB" altLang="en-US">
                <a:latin typeface="Arial" panose="020B0604020202020204" pitchFamily="34" charset="0"/>
              </a:rPr>
              <a:t>helps identify  attractive ‘strategic spaces’ within an industry. </a:t>
            </a:r>
          </a:p>
          <a:p>
            <a:pPr eaLnBrk="1" hangingPunct="1">
              <a:buClr>
                <a:srgbClr val="0F6FC6"/>
              </a:buClr>
              <a:buSzTx/>
              <a:buFontTx/>
              <a:buChar char="•"/>
            </a:pPr>
            <a:r>
              <a:rPr lang="en-GB" altLang="en-US" b="1" i="1">
                <a:solidFill>
                  <a:srgbClr val="0070C0"/>
                </a:solidFill>
                <a:latin typeface="Arial" panose="020B0604020202020204" pitchFamily="34" charset="0"/>
              </a:rPr>
              <a:t>Analysis of ‘mobility barriers’ </a:t>
            </a:r>
            <a:r>
              <a:rPr lang="en-GB" altLang="en-US">
                <a:latin typeface="Arial" panose="020B0604020202020204" pitchFamily="34" charset="0"/>
              </a:rPr>
              <a:t>i.e. obstacles to movement from one strategic group to another. These barriers can be overcome to enter more attractive groups. Barriers can be built to defend an attractive  position in a strategic group.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6" descr="G:\Powerpoint\Pe_Uk\PE133-Johnson\Final files\Gif\ch02\C02NE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125538"/>
            <a:ext cx="58864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314325" y="266700"/>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ctr" eaLnBrk="1" hangingPunct="1"/>
            <a:r>
              <a:rPr lang="en-GB" altLang="en-US" sz="3600" b="1" u="sng">
                <a:solidFill>
                  <a:srgbClr val="C00000"/>
                </a:solidFill>
                <a:latin typeface="Arial" panose="020B0604020202020204" pitchFamily="34" charset="0"/>
              </a:rPr>
              <a:t>LAYER #4 - ORGANIZATION</a:t>
            </a:r>
          </a:p>
        </p:txBody>
      </p:sp>
      <p:sp>
        <p:nvSpPr>
          <p:cNvPr id="38916" name="Rectangle 7"/>
          <p:cNvSpPr>
            <a:spLocks noChangeArrowheads="1"/>
          </p:cNvSpPr>
          <p:nvPr/>
        </p:nvSpPr>
        <p:spPr bwMode="auto">
          <a:xfrm>
            <a:off x="304800" y="5880100"/>
            <a:ext cx="458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latin typeface="Arial" panose="020B0604020202020204" pitchFamily="34" charset="0"/>
              </a:rPr>
              <a:t>Figure 2.1</a:t>
            </a:r>
            <a:r>
              <a:rPr lang="en-US" altLang="en-US" sz="1200" b="1">
                <a:latin typeface="Arial" panose="020B0604020202020204" pitchFamily="34" charset="0"/>
              </a:rPr>
              <a:t> </a:t>
            </a:r>
            <a:r>
              <a:rPr lang="en-US" altLang="en-US" sz="1800" b="1">
                <a:latin typeface="Arial" panose="020B0604020202020204" pitchFamily="34" charset="0"/>
              </a:rPr>
              <a:t> </a:t>
            </a:r>
            <a:r>
              <a:rPr lang="en-US" altLang="en-US" sz="1800">
                <a:latin typeface="Arial" panose="020B0604020202020204" pitchFamily="34" charset="0"/>
              </a:rPr>
              <a:t>Layers of the business environment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69875"/>
            <a:ext cx="8229600" cy="595313"/>
          </a:xfrm>
        </p:spPr>
        <p:txBody>
          <a:bodyPr/>
          <a:lstStyle/>
          <a:p>
            <a:pPr eaLnBrk="1" hangingPunct="1"/>
            <a:r>
              <a:rPr lang="en-GB" altLang="en-US" u="sng">
                <a:solidFill>
                  <a:srgbClr val="C00000"/>
                </a:solidFill>
                <a:latin typeface="Arial" panose="020B0604020202020204" pitchFamily="34" charset="0"/>
              </a:rPr>
              <a:t>Market segments</a:t>
            </a:r>
          </a:p>
        </p:txBody>
      </p:sp>
      <p:sp>
        <p:nvSpPr>
          <p:cNvPr id="3" name="Content Placeholder 2"/>
          <p:cNvSpPr>
            <a:spLocks noGrp="1"/>
          </p:cNvSpPr>
          <p:nvPr>
            <p:ph idx="1"/>
          </p:nvPr>
        </p:nvSpPr>
        <p:spPr>
          <a:xfrm>
            <a:off x="457200" y="1285875"/>
            <a:ext cx="8229600" cy="4714875"/>
          </a:xfrm>
        </p:spPr>
        <p:txBody>
          <a:bodyPr>
            <a:normAutofit lnSpcReduction="10000"/>
          </a:bodyPr>
          <a:lstStyle/>
          <a:p>
            <a:pPr marL="0" indent="0" eaLnBrk="1" hangingPunct="1">
              <a:buFont typeface="Wingdings 2" panose="05020102010507070707" pitchFamily="18" charset="2"/>
              <a:buNone/>
              <a:tabLst>
                <a:tab pos="295275" algn="l"/>
              </a:tabLst>
              <a:defRPr/>
            </a:pPr>
            <a:r>
              <a:rPr lang="en-GB" sz="2400" b="1" i="1" dirty="0">
                <a:solidFill>
                  <a:srgbClr val="0070C0"/>
                </a:solidFill>
              </a:rPr>
              <a:t>A market segment </a:t>
            </a:r>
            <a:r>
              <a:rPr lang="en-GB" sz="2400" dirty="0"/>
              <a:t>is a group of customers who have similar needs that are different from customer needs in other parts of the market.</a:t>
            </a:r>
          </a:p>
          <a:p>
            <a:pPr marL="0" indent="0" eaLnBrk="1" hangingPunct="1">
              <a:buClr>
                <a:schemeClr val="tx1"/>
              </a:buClr>
              <a:buSzTx/>
              <a:buFontTx/>
              <a:buChar char="•"/>
              <a:tabLst>
                <a:tab pos="295275" algn="l"/>
              </a:tabLst>
              <a:defRPr/>
            </a:pPr>
            <a:r>
              <a:rPr lang="en-GB" sz="2400" dirty="0"/>
              <a:t>	Where these customer groups are relatively small, such 	market segments are called </a:t>
            </a:r>
            <a:r>
              <a:rPr lang="en-GB" sz="2400" b="1" dirty="0">
                <a:solidFill>
                  <a:srgbClr val="C00000"/>
                </a:solidFill>
              </a:rPr>
              <a:t>‘niches</a:t>
            </a:r>
            <a:r>
              <a:rPr lang="en-GB" sz="2400" dirty="0"/>
              <a:t>’.</a:t>
            </a:r>
          </a:p>
          <a:p>
            <a:pPr marL="0" indent="0" eaLnBrk="1" hangingPunct="1">
              <a:buClr>
                <a:schemeClr val="tx1"/>
              </a:buClr>
              <a:buSzTx/>
              <a:buFontTx/>
              <a:buChar char="•"/>
              <a:tabLst>
                <a:tab pos="295275" algn="l"/>
              </a:tabLst>
              <a:defRPr/>
            </a:pPr>
            <a:r>
              <a:rPr lang="en-GB" sz="2400" dirty="0"/>
              <a:t>	</a:t>
            </a:r>
            <a:r>
              <a:rPr lang="en-GB" sz="2400" u="sng" dirty="0"/>
              <a:t>Customer needs vary</a:t>
            </a:r>
            <a:r>
              <a:rPr lang="en-GB" sz="2400" dirty="0"/>
              <a:t>. Focusing on customer needs that 	are highly distinctive is one means of building a secure 	segment strategy.</a:t>
            </a:r>
          </a:p>
          <a:p>
            <a:pPr marL="0" indent="0" eaLnBrk="1" hangingPunct="1">
              <a:buClr>
                <a:schemeClr val="tx1"/>
              </a:buClr>
              <a:buSzTx/>
              <a:buFontTx/>
              <a:buChar char="•"/>
              <a:tabLst>
                <a:tab pos="295275" algn="l"/>
              </a:tabLst>
              <a:defRPr/>
            </a:pPr>
            <a:r>
              <a:rPr lang="en-GB" sz="2400" dirty="0"/>
              <a:t>	Customer needs vary for a variety of reasons -these 	factors can be used to identify distinct market segments.</a:t>
            </a:r>
          </a:p>
          <a:p>
            <a:pPr marL="0" indent="0" eaLnBrk="1" hangingPunct="1">
              <a:buClr>
                <a:schemeClr val="tx1"/>
              </a:buClr>
              <a:buSzTx/>
              <a:buFontTx/>
              <a:buChar char="•"/>
              <a:tabLst>
                <a:tab pos="295275" algn="l"/>
              </a:tabLst>
              <a:defRPr/>
            </a:pPr>
            <a:r>
              <a:rPr lang="en-GB" sz="2400" dirty="0"/>
              <a:t>	Not all segments are attractive or viable market 	opportunities – evaluation is essential.</a:t>
            </a:r>
          </a:p>
        </p:txBody>
      </p:sp>
      <p:pic>
        <p:nvPicPr>
          <p:cNvPr id="39940" name="Picture 12"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1288" y="53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62393" y="1124744"/>
            <a:ext cx="8229600" cy="972574"/>
          </a:xfrm>
        </p:spPr>
        <p:txBody>
          <a:bodyPr/>
          <a:lstStyle/>
          <a:p>
            <a:pPr marL="0" indent="0" algn="ctr">
              <a:buNone/>
            </a:pPr>
            <a:r>
              <a:rPr lang="en-TT" u="sng" dirty="0"/>
              <a:t>SEGMENTATION STRATEGY</a:t>
            </a:r>
          </a:p>
          <a:p>
            <a:pPr marL="0" indent="0">
              <a:buNone/>
            </a:pPr>
            <a:endParaRPr lang="en-TT" dirty="0"/>
          </a:p>
        </p:txBody>
      </p:sp>
      <p:pic>
        <p:nvPicPr>
          <p:cNvPr id="4" name="llJNwdV-G88"/>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93854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u="sng">
                <a:solidFill>
                  <a:srgbClr val="C00000"/>
                </a:solidFill>
                <a:latin typeface="Arial" panose="020B0604020202020204" pitchFamily="34" charset="0"/>
              </a:rPr>
              <a:t>Bases of market segmentation </a:t>
            </a:r>
          </a:p>
        </p:txBody>
      </p:sp>
      <p:sp>
        <p:nvSpPr>
          <p:cNvPr id="40963" name="Rectangle 8"/>
          <p:cNvSpPr>
            <a:spLocks noChangeArrowheads="1"/>
          </p:cNvSpPr>
          <p:nvPr/>
        </p:nvSpPr>
        <p:spPr bwMode="auto">
          <a:xfrm>
            <a:off x="298450" y="5880100"/>
            <a:ext cx="464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rPr>
              <a:t>Table 2.1 </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Some bases of market segmentation</a:t>
            </a:r>
          </a:p>
        </p:txBody>
      </p:sp>
      <p:pic>
        <p:nvPicPr>
          <p:cNvPr id="40964" name="Picture 14" descr="Tabl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62038"/>
            <a:ext cx="835342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69875"/>
            <a:ext cx="8229600" cy="1154113"/>
          </a:xfrm>
        </p:spPr>
        <p:txBody>
          <a:bodyPr/>
          <a:lstStyle/>
          <a:p>
            <a:pPr eaLnBrk="1" hangingPunct="1"/>
            <a:r>
              <a:rPr lang="en-US" altLang="en-US" u="sng">
                <a:solidFill>
                  <a:srgbClr val="C00000"/>
                </a:solidFill>
                <a:latin typeface="Arial" panose="020B0604020202020204" pitchFamily="34" charset="0"/>
              </a:rPr>
              <a:t>Who are the strategic customers that we should target</a:t>
            </a:r>
            <a:r>
              <a:rPr lang="en-US" altLang="en-US">
                <a:solidFill>
                  <a:srgbClr val="C00000"/>
                </a:solidFill>
                <a:latin typeface="Arial" panose="020B0604020202020204" pitchFamily="34" charset="0"/>
              </a:rPr>
              <a:t>? </a:t>
            </a:r>
          </a:p>
        </p:txBody>
      </p:sp>
      <p:sp>
        <p:nvSpPr>
          <p:cNvPr id="251907" name="Rectangle 3"/>
          <p:cNvSpPr>
            <a:spLocks noGrp="1" noChangeArrowheads="1"/>
          </p:cNvSpPr>
          <p:nvPr>
            <p:ph type="body" idx="1"/>
          </p:nvPr>
        </p:nvSpPr>
        <p:spPr>
          <a:xfrm>
            <a:off x="241300" y="1714500"/>
            <a:ext cx="8732838" cy="4987925"/>
          </a:xfrm>
        </p:spPr>
        <p:txBody>
          <a:bodyPr/>
          <a:lstStyle/>
          <a:p>
            <a:pPr marL="265113" indent="0" defTabSz="560388" eaLnBrk="1" hangingPunct="1">
              <a:buFont typeface="Wingdings 2" panose="05020102010507070707" pitchFamily="18" charset="2"/>
              <a:buNone/>
            </a:pPr>
            <a:r>
              <a:rPr lang="en-GB" altLang="en-US" sz="3200" b="1" i="1">
                <a:solidFill>
                  <a:srgbClr val="0070C0"/>
                </a:solidFill>
                <a:latin typeface="Arial" panose="020B0604020202020204" pitchFamily="34" charset="0"/>
              </a:rPr>
              <a:t>A strategic customer </a:t>
            </a:r>
            <a:r>
              <a:rPr lang="en-GB" altLang="en-US" sz="3200">
                <a:latin typeface="Arial" panose="020B0604020202020204" pitchFamily="34" charset="0"/>
              </a:rPr>
              <a:t>is the person(s) at whom the strategy is primarily addressed because they have 	the most influence over which goods or services are purchased.</a:t>
            </a:r>
          </a:p>
          <a:p>
            <a:pPr marL="265113" indent="0" defTabSz="560388" eaLnBrk="1" hangingPunct="1">
              <a:buFont typeface="Wingdings 2" panose="05020102010507070707" pitchFamily="18" charset="2"/>
              <a:buNone/>
            </a:pPr>
            <a:r>
              <a:rPr lang="en-GB" altLang="en-US">
                <a:latin typeface="Arial" panose="020B0604020202020204" pitchFamily="34" charset="0"/>
              </a:rPr>
              <a:t>Examples:</a:t>
            </a:r>
          </a:p>
          <a:p>
            <a:pPr marL="265113" indent="0" defTabSz="560388" eaLnBrk="1" hangingPunct="1">
              <a:buClr>
                <a:schemeClr val="tx1"/>
              </a:buClr>
              <a:buSzTx/>
              <a:buFontTx/>
              <a:buChar char="•"/>
            </a:pPr>
            <a:r>
              <a:rPr lang="en-GB" altLang="en-US">
                <a:latin typeface="Arial" panose="020B0604020202020204" pitchFamily="34" charset="0"/>
              </a:rPr>
              <a:t>	For a food manufacturer it is the multiple retailers 	(e.g. 	Tesco) that are the strategic customers not the 	ultimate consumer.</a:t>
            </a:r>
          </a:p>
          <a:p>
            <a:pPr marL="265113" indent="0" defTabSz="560388" eaLnBrk="1" hangingPunct="1">
              <a:buClr>
                <a:schemeClr val="tx1"/>
              </a:buClr>
              <a:buSzTx/>
              <a:buFontTx/>
              <a:buChar char="•"/>
            </a:pPr>
            <a:r>
              <a:rPr lang="en-GB" altLang="en-US">
                <a:latin typeface="Arial" panose="020B0604020202020204" pitchFamily="34" charset="0"/>
              </a:rPr>
              <a:t>	For a pharmaceutical manufacturer it is the health 	authorities and hospitals not the final patient.</a:t>
            </a:r>
            <a:endParaRPr lang="en-US" altLang="en-US" sz="2400">
              <a:latin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blinds(horizontal)">
                                      <p:cBhvr>
                                        <p:cTn id="12" dur="500"/>
                                        <p:tgtEl>
                                          <p:spTgt spid="251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Effect transition="in" filter="blinds(horizontal)">
                                      <p:cBhvr>
                                        <p:cTn id="17" dur="500"/>
                                        <p:tgtEl>
                                          <p:spTgt spid="251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Effect transition="in" filter="blinds(horizontal)">
                                      <p:cBhvr>
                                        <p:cTn id="22" dur="500"/>
                                        <p:tgtEl>
                                          <p:spTgt spid="251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274638"/>
            <a:ext cx="8229600" cy="595312"/>
          </a:xfrm>
        </p:spPr>
        <p:txBody>
          <a:bodyPr/>
          <a:lstStyle/>
          <a:p>
            <a:pPr eaLnBrk="1" hangingPunct="1"/>
            <a:r>
              <a:rPr lang="en-GB" altLang="en-US" u="sng">
                <a:solidFill>
                  <a:srgbClr val="C00000"/>
                </a:solidFill>
                <a:latin typeface="Arial" panose="020B0604020202020204" pitchFamily="34" charset="0"/>
              </a:rPr>
              <a:t>Critical success factors (CSFs)</a:t>
            </a:r>
          </a:p>
        </p:txBody>
      </p:sp>
      <p:sp>
        <p:nvSpPr>
          <p:cNvPr id="43011" name="Content Placeholder 2"/>
          <p:cNvSpPr>
            <a:spLocks noGrp="1"/>
          </p:cNvSpPr>
          <p:nvPr>
            <p:ph idx="1"/>
          </p:nvPr>
        </p:nvSpPr>
        <p:spPr>
          <a:xfrm>
            <a:off x="457200" y="1357313"/>
            <a:ext cx="8229600" cy="4786312"/>
          </a:xfrm>
        </p:spPr>
        <p:txBody>
          <a:bodyPr/>
          <a:lstStyle/>
          <a:p>
            <a:pPr marL="292100" indent="-292100" eaLnBrk="1" hangingPunct="1">
              <a:buClr>
                <a:srgbClr val="0F6FC6"/>
              </a:buClr>
              <a:buSzTx/>
              <a:buFontTx/>
              <a:buChar char="•"/>
            </a:pPr>
            <a:r>
              <a:rPr lang="en-GB" altLang="en-US" sz="3200" b="1" i="1">
                <a:solidFill>
                  <a:srgbClr val="0070C0"/>
                </a:solidFill>
                <a:latin typeface="Arial" panose="020B0604020202020204" pitchFamily="34" charset="0"/>
              </a:rPr>
              <a:t>Critical success factors </a:t>
            </a:r>
            <a:r>
              <a:rPr lang="en-GB" altLang="en-US" sz="3200">
                <a:latin typeface="Arial" panose="020B0604020202020204" pitchFamily="34" charset="0"/>
              </a:rPr>
              <a:t>are those factors that are either particularly valued by customers or which provide a significant advantage in terms of cost.</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rgbClr val="0F6FC6"/>
              </a:buClr>
              <a:buSzTx/>
              <a:buFontTx/>
              <a:buChar char="•"/>
            </a:pPr>
            <a:r>
              <a:rPr lang="en-GB" altLang="en-US" sz="3200">
                <a:latin typeface="Arial" panose="020B0604020202020204" pitchFamily="34" charset="0"/>
              </a:rPr>
              <a:t>E.g.: in low cost airlines the CSFs will be punctuality and value for money whereas in full service airlines it is all about quality of service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692696"/>
            <a:ext cx="8229600" cy="595312"/>
          </a:xfrm>
        </p:spPr>
        <p:txBody>
          <a:bodyPr rtlCol="0">
            <a:normAutofit fontScale="90000"/>
          </a:bodyPr>
          <a:lstStyle/>
          <a:p>
            <a:pPr fontAlgn="auto">
              <a:spcAft>
                <a:spcPts val="0"/>
              </a:spcAft>
              <a:defRPr/>
            </a:pPr>
            <a:r>
              <a:rPr lang="en-GB" u="sng" dirty="0">
                <a:solidFill>
                  <a:srgbClr val="C00000"/>
                </a:solidFill>
              </a:rPr>
              <a:t>Ex. 1</a:t>
            </a:r>
            <a:br>
              <a:rPr lang="en-GB" u="sng" dirty="0">
                <a:solidFill>
                  <a:srgbClr val="C00000"/>
                </a:solidFill>
              </a:rPr>
            </a:br>
            <a:r>
              <a:rPr lang="en-GB" u="sng" dirty="0">
                <a:solidFill>
                  <a:srgbClr val="C00000"/>
                </a:solidFill>
              </a:rPr>
              <a:t>Critical success factors (CSFs)</a:t>
            </a:r>
          </a:p>
        </p:txBody>
      </p:sp>
      <p:sp>
        <p:nvSpPr>
          <p:cNvPr id="5123" name="Content Placeholder 2"/>
          <p:cNvSpPr>
            <a:spLocks noGrp="1"/>
          </p:cNvSpPr>
          <p:nvPr>
            <p:ph idx="1"/>
          </p:nvPr>
        </p:nvSpPr>
        <p:spPr>
          <a:xfrm>
            <a:off x="457200" y="1357313"/>
            <a:ext cx="8229600" cy="4786312"/>
          </a:xfrm>
        </p:spPr>
        <p:txBody>
          <a:bodyPr/>
          <a:lstStyle/>
          <a:p>
            <a:pPr marL="292100" indent="-292100">
              <a:buClr>
                <a:srgbClr val="0F6FC6"/>
              </a:buClr>
              <a:buFont typeface="Arial" panose="020B0604020202020204" pitchFamily="34" charset="0"/>
              <a:buNone/>
            </a:pPr>
            <a:endParaRPr lang="en-GB" altLang="en-US" b="1" i="1">
              <a:solidFill>
                <a:srgbClr val="0070C0"/>
              </a:solidFill>
            </a:endParaRPr>
          </a:p>
          <a:p>
            <a:pPr marL="292100" indent="-292100">
              <a:buClr>
                <a:srgbClr val="0F6FC6"/>
              </a:buClr>
              <a:buFont typeface="Arial" panose="020B0604020202020204" pitchFamily="34" charset="0"/>
              <a:buNone/>
            </a:pPr>
            <a:endParaRPr lang="en-GB" altLang="en-US" b="1" i="1">
              <a:solidFill>
                <a:srgbClr val="0070C0"/>
              </a:solidFill>
            </a:endParaRPr>
          </a:p>
          <a:p>
            <a:pPr marL="292100" indent="-292100" algn="ctr">
              <a:buClr>
                <a:srgbClr val="0F6FC6"/>
              </a:buClr>
              <a:buFont typeface="Arial" panose="020B0604020202020204" pitchFamily="34" charset="0"/>
              <a:buNone/>
            </a:pPr>
            <a:r>
              <a:rPr lang="en-GB" altLang="en-US" sz="3600" b="1" i="1">
                <a:solidFill>
                  <a:srgbClr val="0070C0"/>
                </a:solidFill>
              </a:rPr>
              <a:t>List the top three (3) Critical Success Factors of your organization or Company.</a:t>
            </a:r>
            <a:endParaRPr lang="en-GB" altLang="en-US" sz="3600"/>
          </a:p>
        </p:txBody>
      </p:sp>
    </p:spTree>
    <p:extLst>
      <p:ext uri="{BB962C8B-B14F-4D97-AF65-F5344CB8AC3E}">
        <p14:creationId xmlns:p14="http://schemas.microsoft.com/office/powerpoint/2010/main" val="376196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69875"/>
            <a:ext cx="8229600" cy="595313"/>
          </a:xfrm>
        </p:spPr>
        <p:txBody>
          <a:bodyPr/>
          <a:lstStyle/>
          <a:p>
            <a:pPr eaLnBrk="1" hangingPunct="1"/>
            <a:r>
              <a:rPr lang="en-GB" altLang="en-US" u="sng">
                <a:solidFill>
                  <a:srgbClr val="C00000"/>
                </a:solidFill>
                <a:latin typeface="Arial" panose="020B0604020202020204" pitchFamily="34" charset="0"/>
              </a:rPr>
              <a:t>Blue ocean thinking</a:t>
            </a:r>
          </a:p>
        </p:txBody>
      </p:sp>
      <p:sp>
        <p:nvSpPr>
          <p:cNvPr id="44035" name="Content Placeholder 2"/>
          <p:cNvSpPr>
            <a:spLocks noGrp="1"/>
          </p:cNvSpPr>
          <p:nvPr>
            <p:ph idx="1"/>
          </p:nvPr>
        </p:nvSpPr>
        <p:spPr>
          <a:xfrm>
            <a:off x="457200" y="1285875"/>
            <a:ext cx="8229600" cy="4819650"/>
          </a:xfrm>
        </p:spPr>
        <p:txBody>
          <a:bodyPr/>
          <a:lstStyle/>
          <a:p>
            <a:pPr marL="292100" indent="-292100" eaLnBrk="1" hangingPunct="1">
              <a:buClr>
                <a:srgbClr val="0F6FC6"/>
              </a:buClr>
              <a:buSzTx/>
              <a:buFontTx/>
              <a:buChar char="•"/>
            </a:pPr>
            <a:r>
              <a:rPr lang="en-GB" altLang="en-US" sz="2400" b="1">
                <a:solidFill>
                  <a:srgbClr val="0070C0"/>
                </a:solidFill>
                <a:latin typeface="Arial" panose="020B0604020202020204" pitchFamily="34" charset="0"/>
              </a:rPr>
              <a:t>‘</a:t>
            </a:r>
            <a:r>
              <a:rPr lang="en-GB" altLang="en-US" sz="3200" b="1">
                <a:solidFill>
                  <a:srgbClr val="0070C0"/>
                </a:solidFill>
                <a:latin typeface="Arial" panose="020B0604020202020204" pitchFamily="34" charset="0"/>
              </a:rPr>
              <a:t>Blue oceans’ </a:t>
            </a:r>
            <a:r>
              <a:rPr lang="en-GB" altLang="en-US" sz="3200">
                <a:latin typeface="Arial" panose="020B0604020202020204" pitchFamily="34" charset="0"/>
              </a:rPr>
              <a:t>are new market spaces where competition is minimised.</a:t>
            </a:r>
          </a:p>
          <a:p>
            <a:pPr marL="292100" indent="-292100" eaLnBrk="1" hangingPunct="1">
              <a:buClr>
                <a:srgbClr val="0F6FC6"/>
              </a:buClr>
              <a:buSzTx/>
              <a:buFontTx/>
              <a:buChar char="•"/>
            </a:pPr>
            <a:endParaRPr lang="en-GB" altLang="en-US" sz="3200">
              <a:latin typeface="Arial" panose="020B0604020202020204" pitchFamily="34" charset="0"/>
            </a:endParaRPr>
          </a:p>
          <a:p>
            <a:pPr marL="292100" indent="-292100" eaLnBrk="1" hangingPunct="1">
              <a:buClr>
                <a:srgbClr val="0F6FC6"/>
              </a:buClr>
              <a:buSzTx/>
              <a:buFontTx/>
              <a:buChar char="•"/>
            </a:pPr>
            <a:r>
              <a:rPr lang="en-GB" altLang="en-US" sz="3200" b="1">
                <a:solidFill>
                  <a:srgbClr val="0070C0"/>
                </a:solidFill>
                <a:latin typeface="Arial" panose="020B0604020202020204" pitchFamily="34" charset="0"/>
              </a:rPr>
              <a:t>‘Red Oceans</a:t>
            </a:r>
            <a:r>
              <a:rPr lang="en-GB" altLang="en-US" sz="3200">
                <a:solidFill>
                  <a:srgbClr val="0070C0"/>
                </a:solidFill>
                <a:latin typeface="Arial" panose="020B0604020202020204" pitchFamily="34" charset="0"/>
              </a:rPr>
              <a:t>’ </a:t>
            </a:r>
            <a:r>
              <a:rPr lang="en-GB" altLang="en-US" sz="3200">
                <a:latin typeface="Arial" panose="020B0604020202020204" pitchFamily="34" charset="0"/>
              </a:rPr>
              <a:t>are where industries are already well defined and rivalry is intense.</a:t>
            </a:r>
          </a:p>
          <a:p>
            <a:pPr marL="292100" indent="-292100" eaLnBrk="1" hangingPunct="1">
              <a:buClr>
                <a:schemeClr val="tx1"/>
              </a:buClr>
              <a:buSzTx/>
              <a:buFontTx/>
              <a:buChar char="•"/>
            </a:pPr>
            <a:r>
              <a:rPr lang="en-GB" altLang="en-US" sz="3200">
                <a:latin typeface="Arial" panose="020B0604020202020204" pitchFamily="34" charset="0"/>
              </a:rPr>
              <a:t>Blue Ocean thinking encourages entrepreneurs and managers to be different by finding or creating market spaces that are not currently being 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42888"/>
            <a:ext cx="8229600" cy="600075"/>
          </a:xfrm>
        </p:spPr>
        <p:txBody>
          <a:bodyPr/>
          <a:lstStyle/>
          <a:p>
            <a:pPr eaLnBrk="1" hangingPunct="1"/>
            <a:r>
              <a:rPr lang="en-US" altLang="en-US">
                <a:latin typeface="Arial" panose="020B0604020202020204" pitchFamily="34" charset="0"/>
              </a:rPr>
              <a:t>ANALYZING EACH LAYER</a:t>
            </a:r>
          </a:p>
        </p:txBody>
      </p:sp>
      <p:sp>
        <p:nvSpPr>
          <p:cNvPr id="23557" name="Rectangle 5"/>
          <p:cNvSpPr>
            <a:spLocks noGrp="1" noChangeArrowheads="1"/>
          </p:cNvSpPr>
          <p:nvPr>
            <p:ph type="body" idx="1"/>
          </p:nvPr>
        </p:nvSpPr>
        <p:spPr>
          <a:xfrm>
            <a:off x="509588" y="1354138"/>
            <a:ext cx="8526462" cy="4860925"/>
          </a:xfrm>
        </p:spPr>
        <p:txBody>
          <a:bodyPr/>
          <a:lstStyle/>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1. MACRO-ENVIRONMENT</a:t>
            </a:r>
          </a:p>
          <a:p>
            <a:pPr eaLnBrk="1" hangingPunct="1">
              <a:buClr>
                <a:schemeClr val="tx1"/>
              </a:buClr>
              <a:buSzTx/>
              <a:buFont typeface="Wingdings 2" panose="05020102010507070707" pitchFamily="18" charset="2"/>
              <a:buNone/>
              <a:defRPr/>
            </a:pPr>
            <a:r>
              <a:rPr lang="en-GB" sz="3200" b="1" i="1" dirty="0">
                <a:solidFill>
                  <a:schemeClr val="bg2">
                    <a:lumMod val="25000"/>
                  </a:schemeClr>
                </a:solidFill>
              </a:rPr>
              <a:t>		</a:t>
            </a:r>
            <a:r>
              <a:rPr lang="en-GB" sz="3200" b="1" i="1" dirty="0">
                <a:solidFill>
                  <a:srgbClr val="C00000"/>
                </a:solidFill>
              </a:rPr>
              <a:t>- </a:t>
            </a:r>
            <a:r>
              <a:rPr lang="en-GB" sz="3200" b="1" i="1" dirty="0" err="1">
                <a:solidFill>
                  <a:srgbClr val="C00000"/>
                </a:solidFill>
              </a:rPr>
              <a:t>PESTEL</a:t>
            </a:r>
            <a:endParaRPr lang="en-GB" sz="3200" b="1" i="1" dirty="0">
              <a:solidFill>
                <a:srgbClr val="C00000"/>
              </a:solidFill>
            </a:endParaRP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2. INDUSTRY</a:t>
            </a:r>
          </a:p>
          <a:p>
            <a:pPr lvl="1" eaLnBrk="1" hangingPunct="1">
              <a:buClr>
                <a:schemeClr val="tx1"/>
              </a:buClr>
              <a:buSzTx/>
              <a:buFont typeface="Wingdings 2" panose="05020102010507070707" pitchFamily="18" charset="2"/>
              <a:buNone/>
              <a:defRPr/>
            </a:pPr>
            <a:r>
              <a:rPr lang="en-GB" sz="3200" b="1" dirty="0">
                <a:solidFill>
                  <a:schemeClr val="bg2">
                    <a:lumMod val="25000"/>
                  </a:schemeClr>
                </a:solidFill>
              </a:rPr>
              <a:t>	</a:t>
            </a:r>
            <a:r>
              <a:rPr lang="en-GB" sz="3200" b="1" dirty="0">
                <a:solidFill>
                  <a:srgbClr val="C00000"/>
                </a:solidFill>
              </a:rPr>
              <a:t>- PORTER 5 FORCES</a:t>
            </a: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3. COMPETITION</a:t>
            </a:r>
          </a:p>
          <a:p>
            <a:pPr lvl="1" eaLnBrk="1" hangingPunct="1">
              <a:buClr>
                <a:schemeClr val="tx1"/>
              </a:buClr>
              <a:buSzTx/>
              <a:buFont typeface="Wingdings 2" panose="05020102010507070707" pitchFamily="18" charset="2"/>
              <a:buNone/>
              <a:defRPr/>
            </a:pPr>
            <a:r>
              <a:rPr lang="en-GB" sz="3200" b="1" i="1" dirty="0">
                <a:solidFill>
                  <a:schemeClr val="bg2">
                    <a:lumMod val="25000"/>
                  </a:schemeClr>
                </a:solidFill>
              </a:rPr>
              <a:t>	</a:t>
            </a:r>
            <a:r>
              <a:rPr lang="en-GB" sz="3200" b="1" i="1" dirty="0">
                <a:solidFill>
                  <a:srgbClr val="C00000"/>
                </a:solidFill>
              </a:rPr>
              <a:t>- COMPETITOR ANALYSIS</a:t>
            </a:r>
          </a:p>
          <a:p>
            <a:pPr eaLnBrk="1" hangingPunct="1">
              <a:buClr>
                <a:schemeClr val="tx1"/>
              </a:buClr>
              <a:buSzTx/>
              <a:buFont typeface="Wingdings 2" panose="05020102010507070707" pitchFamily="18" charset="2"/>
              <a:buNone/>
              <a:defRPr/>
            </a:pPr>
            <a:r>
              <a:rPr lang="en-GB" sz="3200" b="1" dirty="0">
                <a:solidFill>
                  <a:schemeClr val="bg2">
                    <a:lumMod val="25000"/>
                  </a:schemeClr>
                </a:solidFill>
              </a:rPr>
              <a:t>4. ORGANIZATION</a:t>
            </a:r>
          </a:p>
          <a:p>
            <a:pPr lvl="1" eaLnBrk="1" hangingPunct="1">
              <a:buClr>
                <a:schemeClr val="tx1"/>
              </a:buClr>
              <a:buSzTx/>
              <a:buFont typeface="Wingdings 2" panose="05020102010507070707" pitchFamily="18" charset="2"/>
              <a:buNone/>
              <a:defRPr/>
            </a:pPr>
            <a:r>
              <a:rPr lang="en-GB" sz="3200" b="1" dirty="0">
                <a:solidFill>
                  <a:srgbClr val="C00000"/>
                </a:solidFill>
              </a:rPr>
              <a:t>	- KEY SEGMENT ANALYSIS</a:t>
            </a:r>
            <a:endParaRPr lang="en-US" sz="3200" b="1" dirty="0">
              <a:solidFill>
                <a:srgbClr val="C00000"/>
              </a:solidFill>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lIns="0" tIns="0" rIns="0" bIns="0" anchor="b"/>
          <a:lstStyle>
            <a:lvl1pPr eaLnBrk="0" hangingPunct="0">
              <a:defRPr sz="2600">
                <a:solidFill>
                  <a:schemeClr val="tx1"/>
                </a:solidFill>
                <a:latin typeface="Calibri" panose="020F0502020204030204" pitchFamily="34" charset="0"/>
              </a:defRPr>
            </a:lvl1pPr>
            <a:lvl2pPr marL="742950" indent="-285750" eaLnBrk="0" hangingPunct="0">
              <a:defRPr sz="2600">
                <a:solidFill>
                  <a:schemeClr val="tx1"/>
                </a:solidFill>
                <a:latin typeface="Calibri" panose="020F0502020204030204" pitchFamily="34" charset="0"/>
              </a:defRPr>
            </a:lvl2pPr>
            <a:lvl3pPr marL="1143000" indent="-228600" eaLnBrk="0" hangingPunct="0">
              <a:defRPr sz="2600">
                <a:solidFill>
                  <a:schemeClr val="tx1"/>
                </a:solidFill>
                <a:latin typeface="Calibri" panose="020F0502020204030204" pitchFamily="34" charset="0"/>
              </a:defRPr>
            </a:lvl3pPr>
            <a:lvl4pPr marL="1600200" indent="-228600" eaLnBrk="0" hangingPunct="0">
              <a:defRPr sz="2600">
                <a:solidFill>
                  <a:schemeClr val="tx1"/>
                </a:solidFill>
                <a:latin typeface="Calibri" panose="020F0502020204030204" pitchFamily="34" charset="0"/>
              </a:defRPr>
            </a:lvl4pPr>
            <a:lvl5pPr marL="2057400" indent="-228600" eaLnBrk="0" hangingPunct="0">
              <a:defRPr sz="2600">
                <a:solidFill>
                  <a:schemeClr val="tx1"/>
                </a:solidFill>
                <a:latin typeface="Calibri" panose="020F0502020204030204" pitchFamily="34" charset="0"/>
              </a:defRPr>
            </a:lvl5pPr>
            <a:lvl6pPr marL="2514600" indent="-228600" eaLnBrk="0" fontAlgn="base" hangingPunct="0">
              <a:spcBef>
                <a:spcPct val="0"/>
              </a:spcBef>
              <a:spcAft>
                <a:spcPct val="0"/>
              </a:spcAft>
              <a:defRPr sz="2600">
                <a:solidFill>
                  <a:schemeClr val="tx1"/>
                </a:solidFill>
                <a:latin typeface="Calibri" panose="020F0502020204030204" pitchFamily="34" charset="0"/>
              </a:defRPr>
            </a:lvl6pPr>
            <a:lvl7pPr marL="2971800" indent="-228600" eaLnBrk="0" fontAlgn="base" hangingPunct="0">
              <a:spcBef>
                <a:spcPct val="0"/>
              </a:spcBef>
              <a:spcAft>
                <a:spcPct val="0"/>
              </a:spcAft>
              <a:defRPr sz="2600">
                <a:solidFill>
                  <a:schemeClr val="tx1"/>
                </a:solidFill>
                <a:latin typeface="Calibri" panose="020F0502020204030204" pitchFamily="34" charset="0"/>
              </a:defRPr>
            </a:lvl7pPr>
            <a:lvl8pPr marL="3429000" indent="-228600" eaLnBrk="0" fontAlgn="base" hangingPunct="0">
              <a:spcBef>
                <a:spcPct val="0"/>
              </a:spcBef>
              <a:spcAft>
                <a:spcPct val="0"/>
              </a:spcAft>
              <a:defRPr sz="2600">
                <a:solidFill>
                  <a:schemeClr val="tx1"/>
                </a:solidFill>
                <a:latin typeface="Calibri" panose="020F0502020204030204" pitchFamily="34" charset="0"/>
              </a:defRPr>
            </a:lvl8pPr>
            <a:lvl9pPr marL="3886200" indent="-228600" eaLnBrk="0" fontAlgn="base" hangingPunct="0">
              <a:spcBef>
                <a:spcPct val="0"/>
              </a:spcBef>
              <a:spcAft>
                <a:spcPct val="0"/>
              </a:spcAft>
              <a:defRPr sz="2600">
                <a:solidFill>
                  <a:schemeClr val="tx1"/>
                </a:solidFill>
                <a:latin typeface="Calibri" panose="020F0502020204030204" pitchFamily="34" charset="0"/>
              </a:defRPr>
            </a:lvl9pPr>
          </a:lstStyle>
          <a:p>
            <a:pPr algn="r" eaLnBrk="1" hangingPunct="1"/>
            <a:fld id="{1CEF0BF1-A209-4BC3-9006-431CED32F3F6}" type="slidenum">
              <a:rPr lang="en-GB" altLang="en-US" sz="1200">
                <a:solidFill>
                  <a:srgbClr val="045C75"/>
                </a:solidFill>
                <a:latin typeface="Constantia" panose="02030602050306030303" pitchFamily="18" charset="0"/>
              </a:rPr>
              <a:pPr algn="r" eaLnBrk="1" hangingPunct="1"/>
              <a:t>4</a:t>
            </a:fld>
            <a:endParaRPr lang="en-GB" altLang="en-US" sz="1200">
              <a:solidFill>
                <a:srgbClr val="045C75"/>
              </a:solidFill>
              <a:latin typeface="Constantia" panose="02030602050306030303"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7" dur="500"/>
                                        <p:tgtEl>
                                          <p:spTgt spid="2355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20" dur="500"/>
                                        <p:tgtEl>
                                          <p:spTgt spid="2355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557">
                                            <p:txEl>
                                              <p:pRg st="4" end="4"/>
                                            </p:txEl>
                                          </p:spTgt>
                                        </p:tgtEl>
                                        <p:attrNameLst>
                                          <p:attrName>style.visibility</p:attrName>
                                        </p:attrNameLst>
                                      </p:cBhvr>
                                      <p:to>
                                        <p:strVal val="visible"/>
                                      </p:to>
                                    </p:set>
                                    <p:animEffect transition="in" filter="blinds(horizontal)">
                                      <p:cBhvr>
                                        <p:cTn id="25" dur="500"/>
                                        <p:tgtEl>
                                          <p:spTgt spid="23557">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57">
                                            <p:txEl>
                                              <p:pRg st="5" end="5"/>
                                            </p:txEl>
                                          </p:spTgt>
                                        </p:tgtEl>
                                        <p:attrNameLst>
                                          <p:attrName>style.visibility</p:attrName>
                                        </p:attrNameLst>
                                      </p:cBhvr>
                                      <p:to>
                                        <p:strVal val="visible"/>
                                      </p:to>
                                    </p:set>
                                    <p:animEffect transition="in" filter="blinds(horizontal)">
                                      <p:cBhvr>
                                        <p:cTn id="28" dur="500"/>
                                        <p:tgtEl>
                                          <p:spTgt spid="23557">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557">
                                            <p:txEl>
                                              <p:pRg st="6" end="6"/>
                                            </p:txEl>
                                          </p:spTgt>
                                        </p:tgtEl>
                                        <p:attrNameLst>
                                          <p:attrName>style.visibility</p:attrName>
                                        </p:attrNameLst>
                                      </p:cBhvr>
                                      <p:to>
                                        <p:strVal val="visible"/>
                                      </p:to>
                                    </p:set>
                                    <p:animEffect transition="in" filter="blinds(horizontal)">
                                      <p:cBhvr>
                                        <p:cTn id="33" dur="500"/>
                                        <p:tgtEl>
                                          <p:spTgt spid="23557">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557">
                                            <p:txEl>
                                              <p:pRg st="7" end="7"/>
                                            </p:txEl>
                                          </p:spTgt>
                                        </p:tgtEl>
                                        <p:attrNameLst>
                                          <p:attrName>style.visibility</p:attrName>
                                        </p:attrNameLst>
                                      </p:cBhvr>
                                      <p:to>
                                        <p:strVal val="visible"/>
                                      </p:to>
                                    </p:set>
                                    <p:animEffect transition="in" filter="blinds(horizontal)">
                                      <p:cBhvr>
                                        <p:cTn id="36" dur="500"/>
                                        <p:tgtEl>
                                          <p:spTgt spid="235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4704"/>
            <a:ext cx="8229600" cy="595313"/>
          </a:xfrm>
        </p:spPr>
        <p:txBody>
          <a:bodyPr rtlCol="0">
            <a:normAutofit fontScale="90000"/>
          </a:bodyPr>
          <a:lstStyle/>
          <a:p>
            <a:pPr fontAlgn="auto">
              <a:spcAft>
                <a:spcPts val="0"/>
              </a:spcAft>
              <a:defRPr/>
            </a:pPr>
            <a:r>
              <a:rPr lang="en-GB" u="sng" dirty="0">
                <a:solidFill>
                  <a:srgbClr val="C00000"/>
                </a:solidFill>
              </a:rPr>
              <a:t>Ex. 2</a:t>
            </a:r>
            <a:br>
              <a:rPr lang="en-GB" u="sng" dirty="0">
                <a:solidFill>
                  <a:srgbClr val="C00000"/>
                </a:solidFill>
              </a:rPr>
            </a:br>
            <a:r>
              <a:rPr lang="en-GB" u="sng" dirty="0">
                <a:solidFill>
                  <a:srgbClr val="C00000"/>
                </a:solidFill>
              </a:rPr>
              <a:t>Blue ocean thinking</a:t>
            </a:r>
          </a:p>
        </p:txBody>
      </p:sp>
      <p:sp>
        <p:nvSpPr>
          <p:cNvPr id="7171" name="Content Placeholder 2"/>
          <p:cNvSpPr>
            <a:spLocks noGrp="1"/>
          </p:cNvSpPr>
          <p:nvPr>
            <p:ph idx="1"/>
          </p:nvPr>
        </p:nvSpPr>
        <p:spPr>
          <a:xfrm>
            <a:off x="457200" y="1285875"/>
            <a:ext cx="8229600" cy="4819650"/>
          </a:xfrm>
        </p:spPr>
        <p:txBody>
          <a:bodyPr/>
          <a:lstStyle/>
          <a:p>
            <a:pPr marL="292100" indent="-292100" algn="ctr">
              <a:buClr>
                <a:srgbClr val="0F6FC6"/>
              </a:buClr>
              <a:buFont typeface="Arial" panose="020B0604020202020204" pitchFamily="34" charset="0"/>
              <a:buNone/>
            </a:pPr>
            <a:endParaRPr lang="en-GB" altLang="en-US" sz="3600" b="1" dirty="0">
              <a:solidFill>
                <a:srgbClr val="0070C0"/>
              </a:solidFill>
            </a:endParaRPr>
          </a:p>
          <a:p>
            <a:pPr marL="292100" indent="-292100" algn="ctr">
              <a:buClr>
                <a:srgbClr val="0F6FC6"/>
              </a:buClr>
              <a:buFont typeface="Arial" panose="020B0604020202020204" pitchFamily="34" charset="0"/>
              <a:buNone/>
            </a:pPr>
            <a:r>
              <a:rPr lang="en-GB" altLang="en-US" sz="3600" b="1" dirty="0">
                <a:solidFill>
                  <a:srgbClr val="0070C0"/>
                </a:solidFill>
              </a:rPr>
              <a:t>WHAT IS THE DIFFERENCE BETWEEN RED AND BLUE OCEAN STRATEGY</a:t>
            </a:r>
          </a:p>
          <a:p>
            <a:pPr marL="292100" indent="-292100" algn="ctr">
              <a:buClr>
                <a:srgbClr val="0F6FC6"/>
              </a:buClr>
              <a:buFont typeface="Arial" panose="020B0604020202020204" pitchFamily="34" charset="0"/>
              <a:buNone/>
            </a:pPr>
            <a:endParaRPr lang="en-GB" altLang="en-US" sz="3600" b="1" dirty="0">
              <a:solidFill>
                <a:srgbClr val="0070C0"/>
              </a:solidFill>
            </a:endParaRPr>
          </a:p>
          <a:p>
            <a:pPr marL="292100" indent="-292100" algn="ctr">
              <a:buClr>
                <a:srgbClr val="0F6FC6"/>
              </a:buClr>
              <a:buFont typeface="Arial" panose="020B0604020202020204" pitchFamily="34" charset="0"/>
              <a:buNone/>
            </a:pPr>
            <a:r>
              <a:rPr lang="en-GB" altLang="en-US" sz="3600" b="1" dirty="0">
                <a:solidFill>
                  <a:srgbClr val="0070C0"/>
                </a:solidFill>
              </a:rPr>
              <a:t>STATE ONE (1) BLUE OCEAN AREA FOR ENHANCING YOUR COMPANY STRATEGY</a:t>
            </a:r>
            <a:endParaRPr lang="en-GB" altLang="en-US" sz="3600" dirty="0"/>
          </a:p>
        </p:txBody>
      </p:sp>
    </p:spTree>
    <p:extLst>
      <p:ext uri="{BB962C8B-B14F-4D97-AF65-F5344CB8AC3E}">
        <p14:creationId xmlns:p14="http://schemas.microsoft.com/office/powerpoint/2010/main" val="1156845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68505" y="1172071"/>
            <a:ext cx="8229600" cy="769441"/>
          </a:xfrm>
        </p:spPr>
        <p:txBody>
          <a:bodyPr/>
          <a:lstStyle/>
          <a:p>
            <a:pPr marL="0" indent="0" algn="ctr">
              <a:buNone/>
            </a:pPr>
            <a:r>
              <a:rPr lang="en-TT" sz="2000" dirty="0"/>
              <a:t>BLUE OCEAN STRATEGY</a:t>
            </a:r>
          </a:p>
          <a:p>
            <a:pPr marL="0" indent="0">
              <a:buNone/>
            </a:pPr>
            <a:endParaRPr lang="en-TT" sz="2000" dirty="0"/>
          </a:p>
        </p:txBody>
      </p:sp>
      <p:pic>
        <p:nvPicPr>
          <p:cNvPr id="4" name="Opapq24W7Gw"/>
          <p:cNvPicPr>
            <a:picLocks noRot="1" noChangeAspect="1"/>
          </p:cNvPicPr>
          <p:nvPr>
            <a:videoFile r:link="rId1"/>
          </p:nvPr>
        </p:nvPicPr>
        <p:blipFill>
          <a:blip r:embed="rId4"/>
          <a:stretch>
            <a:fillRect/>
          </a:stretch>
        </p:blipFill>
        <p:spPr>
          <a:xfrm>
            <a:off x="0" y="-99392"/>
            <a:ext cx="9144000" cy="6957392"/>
          </a:xfrm>
          <a:prstGeom prst="rect">
            <a:avLst/>
          </a:prstGeom>
        </p:spPr>
      </p:pic>
    </p:spTree>
    <p:extLst>
      <p:ext uri="{BB962C8B-B14F-4D97-AF65-F5344CB8AC3E}">
        <p14:creationId xmlns:p14="http://schemas.microsoft.com/office/powerpoint/2010/main" val="449301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33"/>
            <a:ext cx="8229600" cy="595313"/>
          </a:xfrm>
        </p:spPr>
        <p:txBody>
          <a:bodyPr/>
          <a:lstStyle/>
          <a:p>
            <a:r>
              <a:rPr lang="en-TT" dirty="0"/>
              <a:t>VIDEOS</a:t>
            </a:r>
          </a:p>
        </p:txBody>
      </p:sp>
      <p:sp>
        <p:nvSpPr>
          <p:cNvPr id="3" name="Content Placeholder 2"/>
          <p:cNvSpPr>
            <a:spLocks noGrp="1"/>
          </p:cNvSpPr>
          <p:nvPr>
            <p:ph idx="1"/>
          </p:nvPr>
        </p:nvSpPr>
        <p:spPr>
          <a:xfrm>
            <a:off x="482156" y="1136834"/>
            <a:ext cx="8229600" cy="553417"/>
          </a:xfrm>
        </p:spPr>
        <p:txBody>
          <a:bodyPr/>
          <a:lstStyle/>
          <a:p>
            <a:pPr marL="0" indent="0" algn="ctr">
              <a:buNone/>
            </a:pPr>
            <a:r>
              <a:rPr lang="en-TT" sz="2000" u="sng" dirty="0"/>
              <a:t>BLUE OCEAN STRATEGY</a:t>
            </a:r>
          </a:p>
          <a:p>
            <a:pPr marL="0" indent="0">
              <a:buNone/>
            </a:pPr>
            <a:endParaRPr lang="en-TT" sz="2000" dirty="0"/>
          </a:p>
        </p:txBody>
      </p:sp>
      <p:pic>
        <p:nvPicPr>
          <p:cNvPr id="4" name="7SQDGBSjty4"/>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48722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73049" y="1124744"/>
            <a:ext cx="8229600" cy="769441"/>
          </a:xfrm>
        </p:spPr>
        <p:txBody>
          <a:bodyPr/>
          <a:lstStyle/>
          <a:p>
            <a:pPr marL="0" indent="0" algn="ctr">
              <a:buNone/>
            </a:pPr>
            <a:r>
              <a:rPr lang="en-TT" sz="2000" u="sng" dirty="0"/>
              <a:t>BLUE OCEAN STRATEGY EXAMPLE 1</a:t>
            </a:r>
          </a:p>
          <a:p>
            <a:pPr marL="0" indent="0">
              <a:buNone/>
            </a:pPr>
            <a:endParaRPr lang="en-TT" sz="2000" u="sng" dirty="0"/>
          </a:p>
        </p:txBody>
      </p:sp>
      <p:pic>
        <p:nvPicPr>
          <p:cNvPr id="4" name="Eid0cZshfoM"/>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3456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VIDEOS</a:t>
            </a:r>
          </a:p>
        </p:txBody>
      </p:sp>
      <p:sp>
        <p:nvSpPr>
          <p:cNvPr id="3" name="Content Placeholder 2"/>
          <p:cNvSpPr>
            <a:spLocks noGrp="1"/>
          </p:cNvSpPr>
          <p:nvPr>
            <p:ph idx="1"/>
          </p:nvPr>
        </p:nvSpPr>
        <p:spPr>
          <a:xfrm>
            <a:off x="473049" y="1124744"/>
            <a:ext cx="8229600" cy="769441"/>
          </a:xfrm>
        </p:spPr>
        <p:txBody>
          <a:bodyPr/>
          <a:lstStyle/>
          <a:p>
            <a:pPr marL="0" indent="0" algn="ctr">
              <a:buNone/>
            </a:pPr>
            <a:r>
              <a:rPr lang="en-TT" sz="2000" u="sng" dirty="0"/>
              <a:t>BLUE OCEAN STRATEGY EXAMPLE 2</a:t>
            </a:r>
          </a:p>
          <a:p>
            <a:pPr marL="0" indent="0">
              <a:buNone/>
            </a:pPr>
            <a:endParaRPr lang="en-TT" sz="2000" u="sng" dirty="0"/>
          </a:p>
        </p:txBody>
      </p:sp>
      <p:pic>
        <p:nvPicPr>
          <p:cNvPr id="5" name="GkF_yStN4pw"/>
          <p:cNvPicPr>
            <a:picLocks noRot="1" noChangeAspect="1"/>
          </p:cNvPicPr>
          <p:nvPr>
            <a:videoFile r:link="rId1"/>
          </p:nvPr>
        </p:nvPicPr>
        <p:blipFill>
          <a:blip r:embed="rId4"/>
          <a:stretch>
            <a:fillRect/>
          </a:stretch>
        </p:blipFill>
        <p:spPr>
          <a:xfrm>
            <a:off x="0" y="0"/>
            <a:ext cx="9144000" cy="6957392"/>
          </a:xfrm>
          <a:prstGeom prst="rect">
            <a:avLst/>
          </a:prstGeom>
        </p:spPr>
      </p:pic>
    </p:spTree>
    <p:extLst>
      <p:ext uri="{BB962C8B-B14F-4D97-AF65-F5344CB8AC3E}">
        <p14:creationId xmlns:p14="http://schemas.microsoft.com/office/powerpoint/2010/main" val="74300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457200"/>
            <a:ext cx="8686800" cy="838200"/>
          </a:xfrm>
        </p:spPr>
        <p:txBody>
          <a:bodyPr>
            <a:normAutofit/>
          </a:bodyPr>
          <a:lstStyle/>
          <a:p>
            <a:pPr algn="ctr"/>
            <a:r>
              <a:rPr lang="en-US" dirty="0">
                <a:effectLst>
                  <a:outerShdw blurRad="38100" dist="38100" dir="2700000" algn="tl">
                    <a:srgbClr val="000000">
                      <a:alpha val="43137"/>
                    </a:srgbClr>
                  </a:outerShdw>
                  <a:reflection blurRad="12700" stA="48000" endA="300" endPos="55000" dir="5400000" sy="-90000" algn="bl" rotWithShape="0"/>
                </a:effectLst>
              </a:rPr>
              <a:t>STRATEGIC CAPABLITIES</a:t>
            </a:r>
          </a:p>
        </p:txBody>
      </p:sp>
      <p:sp>
        <p:nvSpPr>
          <p:cNvPr id="3" name="Content Placeholder 2"/>
          <p:cNvSpPr>
            <a:spLocks noGrp="1"/>
          </p:cNvSpPr>
          <p:nvPr>
            <p:ph idx="1"/>
          </p:nvPr>
        </p:nvSpPr>
        <p:spPr/>
        <p:txBody>
          <a:bodyPr>
            <a:normAutofit/>
          </a:bodyPr>
          <a:lstStyle/>
          <a:p>
            <a:pPr>
              <a:buNone/>
            </a:pPr>
            <a:endParaRPr lang="es-ES" b="1" i="1" dirty="0">
              <a:effectLst>
                <a:outerShdw blurRad="38100" dist="38100" dir="2700000" algn="tl">
                  <a:srgbClr val="000000">
                    <a:alpha val="43137"/>
                  </a:srgbClr>
                </a:outerShdw>
              </a:effectLst>
            </a:endParaRPr>
          </a:p>
          <a:p>
            <a:endParaRPr lang="es-ES" dirty="0"/>
          </a:p>
          <a:p>
            <a:endParaRPr lang="es-ES" dirty="0"/>
          </a:p>
          <a:p>
            <a:endParaRPr lang="es-ES" dirty="0"/>
          </a:p>
          <a:p>
            <a:pPr>
              <a:buNone/>
            </a:pPr>
            <a:endParaRPr lang="en-US" dirty="0"/>
          </a:p>
        </p:txBody>
      </p:sp>
      <p:pic>
        <p:nvPicPr>
          <p:cNvPr id="4" name="Picture 3" descr="http://www.um.edu.mx/wp-content/uploads/2012/09/camap.jpg"/>
          <p:cNvPicPr/>
          <p:nvPr/>
        </p:nvPicPr>
        <p:blipFill>
          <a:blip r:embed="rId2"/>
          <a:srcRect/>
          <a:stretch>
            <a:fillRect/>
          </a:stretch>
        </p:blipFill>
        <p:spPr bwMode="auto">
          <a:xfrm>
            <a:off x="0" y="1554162"/>
            <a:ext cx="9144000" cy="5303837"/>
          </a:xfrm>
          <a:prstGeom prst="rect">
            <a:avLst/>
          </a:prstGeom>
          <a:noFill/>
          <a:ln w="9525">
            <a:noFill/>
            <a:miter lim="800000"/>
            <a:headEnd/>
            <a:tailEnd/>
          </a:ln>
        </p:spPr>
      </p:pic>
    </p:spTree>
    <p:extLst>
      <p:ext uri="{BB962C8B-B14F-4D97-AF65-F5344CB8AC3E}">
        <p14:creationId xmlns:p14="http://schemas.microsoft.com/office/powerpoint/2010/main" val="3653155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rmAutofit/>
          </a:bodyPr>
          <a:lstStyle/>
          <a:p>
            <a:pPr fontAlgn="auto">
              <a:spcAft>
                <a:spcPts val="0"/>
              </a:spcAft>
              <a:defRPr/>
            </a:pPr>
            <a:r>
              <a:rPr lang="en-GB" dirty="0"/>
              <a:t>Components of strategic capabilities</a:t>
            </a:r>
          </a:p>
        </p:txBody>
      </p:sp>
      <p:pic>
        <p:nvPicPr>
          <p:cNvPr id="9219"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484313"/>
            <a:ext cx="8529637"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69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a:latin typeface="Arial" panose="020B0604020202020204" pitchFamily="34" charset="0"/>
              </a:rPr>
              <a:t>Strategic capabilities: the key issues</a:t>
            </a:r>
          </a:p>
        </p:txBody>
      </p:sp>
      <p:pic>
        <p:nvPicPr>
          <p:cNvPr id="6147" name="Picture 10" descr="M03NF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052513"/>
            <a:ext cx="6480175"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39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a:latin typeface="Arial" panose="020B0604020202020204" pitchFamily="34" charset="0"/>
              </a:rPr>
              <a:t>Resource-based strategy</a:t>
            </a:r>
          </a:p>
        </p:txBody>
      </p:sp>
      <p:sp>
        <p:nvSpPr>
          <p:cNvPr id="7171" name="Content Placeholder 2"/>
          <p:cNvSpPr>
            <a:spLocks noGrp="1"/>
          </p:cNvSpPr>
          <p:nvPr>
            <p:ph idx="1"/>
          </p:nvPr>
        </p:nvSpPr>
        <p:spPr>
          <a:xfrm>
            <a:off x="495300" y="1350963"/>
            <a:ext cx="8483600" cy="2862262"/>
          </a:xfrm>
        </p:spPr>
        <p:txBody>
          <a:bodyPr/>
          <a:lstStyle/>
          <a:p>
            <a:pPr eaLnBrk="1" hangingPunct="1">
              <a:buFont typeface="Arial" panose="020B0604020202020204" pitchFamily="34" charset="0"/>
              <a:buNone/>
            </a:pPr>
            <a:r>
              <a:rPr lang="en-GB" altLang="en-US" sz="3000">
                <a:latin typeface="Arial" panose="020B0604020202020204" pitchFamily="34" charset="0"/>
              </a:rPr>
              <a:t>	</a:t>
            </a:r>
            <a:r>
              <a:rPr lang="en-GB" altLang="en-US" sz="3600" b="1" i="1">
                <a:solidFill>
                  <a:srgbClr val="0070C0"/>
                </a:solidFill>
                <a:latin typeface="Arial" panose="020B0604020202020204" pitchFamily="34" charset="0"/>
              </a:rPr>
              <a:t>The resource-based view (RBV) </a:t>
            </a:r>
            <a:r>
              <a:rPr lang="en-GB" altLang="en-US" sz="3600">
                <a:latin typeface="Arial" panose="020B0604020202020204" pitchFamily="34" charset="0"/>
              </a:rPr>
              <a:t>of strategy asserts that the competitive advantage and superior performance of an organisation is explained by the distinctiveness of its capabilities.</a:t>
            </a:r>
          </a:p>
        </p:txBody>
      </p:sp>
      <p:pic>
        <p:nvPicPr>
          <p:cNvPr id="7172"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4313" y="673100"/>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1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a:latin typeface="Arial" panose="020B0604020202020204" pitchFamily="34" charset="0"/>
              </a:rPr>
              <a:t>Dynamic capabilities</a:t>
            </a:r>
          </a:p>
        </p:txBody>
      </p:sp>
      <p:sp>
        <p:nvSpPr>
          <p:cNvPr id="9219" name="Content Placeholder 2"/>
          <p:cNvSpPr>
            <a:spLocks noGrp="1"/>
          </p:cNvSpPr>
          <p:nvPr>
            <p:ph idx="1"/>
          </p:nvPr>
        </p:nvSpPr>
        <p:spPr>
          <a:xfrm>
            <a:off x="688975" y="2071688"/>
            <a:ext cx="8455025" cy="2308225"/>
          </a:xfrm>
        </p:spPr>
        <p:txBody>
          <a:bodyPr/>
          <a:lstStyle/>
          <a:p>
            <a:pPr eaLnBrk="1" hangingPunct="1">
              <a:buFont typeface="Arial" panose="020B0604020202020204" pitchFamily="34" charset="0"/>
              <a:buNone/>
            </a:pPr>
            <a:r>
              <a:rPr lang="en-GB" altLang="en-US" sz="3000" b="1" i="1">
                <a:solidFill>
                  <a:srgbClr val="0070C0"/>
                </a:solidFill>
                <a:latin typeface="Arial" panose="020B0604020202020204" pitchFamily="34" charset="0"/>
              </a:rPr>
              <a:t>	</a:t>
            </a:r>
            <a:r>
              <a:rPr lang="en-GB" altLang="en-US" sz="3600" b="1" i="1">
                <a:solidFill>
                  <a:srgbClr val="0070C0"/>
                </a:solidFill>
                <a:latin typeface="Arial" panose="020B0604020202020204" pitchFamily="34" charset="0"/>
              </a:rPr>
              <a:t>Dynamic capability </a:t>
            </a:r>
            <a:r>
              <a:rPr lang="en-GB" altLang="en-US" sz="3600">
                <a:latin typeface="Arial" panose="020B0604020202020204" pitchFamily="34" charset="0"/>
              </a:rPr>
              <a:t>is the ability of an organisation to renew and recreate its strategic capabilities to meet the needs of changing environments.</a:t>
            </a:r>
          </a:p>
        </p:txBody>
      </p:sp>
      <p:pic>
        <p:nvPicPr>
          <p:cNvPr id="9220"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609600"/>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95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95981"/>
            <a:ext cx="7488833" cy="718347"/>
          </a:xfrm>
        </p:spPr>
        <p:txBody>
          <a:bodyPr>
            <a:normAutofit/>
          </a:bodyPr>
          <a:lstStyle/>
          <a:p>
            <a:pPr algn="ctr"/>
            <a:r>
              <a:rPr lang="en-US" sz="4000" dirty="0">
                <a:effectLst>
                  <a:outerShdw blurRad="38100" dist="38100" dir="2700000" algn="tl">
                    <a:srgbClr val="000000">
                      <a:alpha val="43137"/>
                    </a:srgbClr>
                  </a:outerShdw>
                  <a:reflection blurRad="12700" stA="48000" endA="300" endPos="55000" dir="5400000" sy="-90000" algn="bl" rotWithShape="0"/>
                </a:effectLst>
              </a:rPr>
              <a:t>1. MACRO ENVIRONMENT</a:t>
            </a:r>
          </a:p>
        </p:txBody>
      </p:sp>
      <p:pic>
        <p:nvPicPr>
          <p:cNvPr id="4" name="Content Placeholder 3" descr="http://www.um.edu.mx/wp-content/uploads/2012/09/camap.jpg"/>
          <p:cNvPicPr>
            <a:picLocks noGrp="1"/>
          </p:cNvPicPr>
          <p:nvPr>
            <p:ph idx="1"/>
          </p:nvPr>
        </p:nvPicPr>
        <p:blipFill>
          <a:blip r:embed="rId2"/>
          <a:srcRect/>
          <a:stretch>
            <a:fillRect/>
          </a:stretch>
        </p:blipFill>
        <p:spPr bwMode="auto">
          <a:xfrm>
            <a:off x="304800" y="1893889"/>
            <a:ext cx="8686800" cy="3846510"/>
          </a:xfrm>
          <a:prstGeom prst="rect">
            <a:avLst/>
          </a:prstGeom>
          <a:noFill/>
          <a:ln w="9525">
            <a:noFill/>
            <a:miter lim="800000"/>
            <a:headEnd/>
            <a:tailEnd/>
          </a:ln>
        </p:spPr>
      </p:pic>
      <p:pic>
        <p:nvPicPr>
          <p:cNvPr id="5" name="Picture 4" descr="http://farm1.static.flickr.com/205/476049813_99ed7639b5.jpg"/>
          <p:cNvPicPr/>
          <p:nvPr/>
        </p:nvPicPr>
        <p:blipFill>
          <a:blip r:embed="rId3"/>
          <a:srcRect/>
          <a:stretch>
            <a:fillRect/>
          </a:stretch>
        </p:blipFill>
        <p:spPr bwMode="auto">
          <a:xfrm>
            <a:off x="1" y="1524000"/>
            <a:ext cx="9144000" cy="5333999"/>
          </a:xfrm>
          <a:prstGeom prst="rect">
            <a:avLst/>
          </a:prstGeom>
          <a:noFill/>
          <a:ln w="9525">
            <a:noFill/>
            <a:miter lim="800000"/>
            <a:headEnd/>
            <a:tailEnd/>
          </a:ln>
        </p:spPr>
      </p:pic>
    </p:spTree>
    <p:extLst>
      <p:ext uri="{BB962C8B-B14F-4D97-AF65-F5344CB8AC3E}">
        <p14:creationId xmlns:p14="http://schemas.microsoft.com/office/powerpoint/2010/main" val="160125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GB"/>
              <a:t>Threshold and distinctive</a:t>
            </a:r>
            <a:br>
              <a:rPr lang="en-GB"/>
            </a:br>
            <a:r>
              <a:rPr lang="en-GB"/>
              <a:t>capabilities (1)</a:t>
            </a:r>
          </a:p>
        </p:txBody>
      </p:sp>
      <p:sp>
        <p:nvSpPr>
          <p:cNvPr id="10243" name="Content Placeholder 2"/>
          <p:cNvSpPr>
            <a:spLocks noGrp="1"/>
          </p:cNvSpPr>
          <p:nvPr>
            <p:ph idx="1"/>
          </p:nvPr>
        </p:nvSpPr>
        <p:spPr>
          <a:xfrm>
            <a:off x="504825" y="1600200"/>
            <a:ext cx="8229600" cy="4614863"/>
          </a:xfrm>
        </p:spPr>
        <p:txBody>
          <a:bodyPr/>
          <a:lstStyle/>
          <a:p>
            <a:pPr eaLnBrk="1" hangingPunct="1"/>
            <a:r>
              <a:rPr lang="en-GB" altLang="en-US" sz="3000" b="1" i="1">
                <a:solidFill>
                  <a:srgbClr val="0070C0"/>
                </a:solidFill>
                <a:latin typeface="Arial" panose="020B0604020202020204" pitchFamily="34" charset="0"/>
              </a:rPr>
              <a:t>Threshold capabilities </a:t>
            </a:r>
            <a:r>
              <a:rPr lang="en-GB" altLang="en-US" sz="3000">
                <a:latin typeface="Arial" panose="020B0604020202020204" pitchFamily="34" charset="0"/>
              </a:rPr>
              <a:t>are those needed for an organisation to meet the necessary requirements to compete in a given market and achieve parity with competitors in that market – </a:t>
            </a:r>
            <a:r>
              <a:rPr lang="en-GB" altLang="en-US" sz="3000" i="1">
                <a:solidFill>
                  <a:srgbClr val="0070C0"/>
                </a:solidFill>
                <a:latin typeface="Arial" panose="020B0604020202020204" pitchFamily="34" charset="0"/>
              </a:rPr>
              <a:t>‘qualifiers’.</a:t>
            </a:r>
          </a:p>
          <a:p>
            <a:pPr eaLnBrk="1" hangingPunct="1"/>
            <a:r>
              <a:rPr lang="en-GB" altLang="en-US" sz="3000" b="1" i="1">
                <a:solidFill>
                  <a:srgbClr val="0070C0"/>
                </a:solidFill>
                <a:latin typeface="Arial" panose="020B0604020202020204" pitchFamily="34" charset="0"/>
              </a:rPr>
              <a:t>Distinctive capabilities </a:t>
            </a:r>
            <a:r>
              <a:rPr lang="en-GB" altLang="en-US" sz="3000">
                <a:latin typeface="Arial" panose="020B0604020202020204" pitchFamily="34" charset="0"/>
              </a:rPr>
              <a:t>are those that critically underpin competitive advantage and that others cannot imitate or obtain – </a:t>
            </a:r>
            <a:r>
              <a:rPr lang="en-GB" altLang="en-US" sz="3000" i="1">
                <a:solidFill>
                  <a:srgbClr val="0070C0"/>
                </a:solidFill>
                <a:latin typeface="Arial" panose="020B0604020202020204" pitchFamily="34" charset="0"/>
              </a:rPr>
              <a:t>‘winners’.</a:t>
            </a:r>
            <a:endParaRPr lang="en-GB" altLang="en-US" sz="3000" b="1" i="1">
              <a:solidFill>
                <a:srgbClr val="0070C0"/>
              </a:solidFill>
              <a:latin typeface="Arial" panose="020B0604020202020204" pitchFamily="34" charset="0"/>
            </a:endParaRPr>
          </a:p>
        </p:txBody>
      </p:sp>
      <p:pic>
        <p:nvPicPr>
          <p:cNvPr id="10244"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6207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044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75793" y="1052736"/>
            <a:ext cx="8229600" cy="595313"/>
          </a:xfrm>
        </p:spPr>
        <p:txBody>
          <a:bodyPr rtlCol="0">
            <a:normAutofit fontScale="90000"/>
          </a:bodyPr>
          <a:lstStyle/>
          <a:p>
            <a:pPr fontAlgn="auto">
              <a:spcAft>
                <a:spcPts val="0"/>
              </a:spcAft>
              <a:defRPr/>
            </a:pPr>
            <a:r>
              <a:rPr lang="en-GB" u="sng" dirty="0"/>
              <a:t>Ex. 3</a:t>
            </a:r>
            <a:br>
              <a:rPr lang="en-GB" u="sng" dirty="0"/>
            </a:br>
            <a:r>
              <a:rPr lang="en-GB" u="sng" dirty="0"/>
              <a:t>Components of Strategic Capabilities</a:t>
            </a:r>
          </a:p>
        </p:txBody>
      </p:sp>
      <p:sp>
        <p:nvSpPr>
          <p:cNvPr id="10243" name="Content Placeholder 2"/>
          <p:cNvSpPr>
            <a:spLocks noGrp="1"/>
          </p:cNvSpPr>
          <p:nvPr>
            <p:ph idx="1"/>
          </p:nvPr>
        </p:nvSpPr>
        <p:spPr>
          <a:xfrm>
            <a:off x="457200" y="2286000"/>
            <a:ext cx="8229600" cy="2062103"/>
          </a:xfrm>
        </p:spPr>
        <p:txBody>
          <a:bodyPr/>
          <a:lstStyle/>
          <a:p>
            <a:pPr algn="ctr">
              <a:lnSpc>
                <a:spcPct val="80000"/>
              </a:lnSpc>
              <a:buFont typeface="Arial" panose="020B0604020202020204" pitchFamily="34" charset="0"/>
              <a:buNone/>
            </a:pPr>
            <a:r>
              <a:rPr lang="en-GB" altLang="en-US" sz="2800" dirty="0"/>
              <a:t>	</a:t>
            </a:r>
            <a:r>
              <a:rPr lang="en-GB" altLang="en-US" sz="4000" b="1" i="1" dirty="0">
                <a:solidFill>
                  <a:srgbClr val="FF0000"/>
                </a:solidFill>
              </a:rPr>
              <a:t>Using the above frameworks, what are the Components of Strategic Capabilities of your own Company or Organization?</a:t>
            </a:r>
            <a:endParaRPr lang="en-GB" altLang="en-US" sz="4000" dirty="0">
              <a:solidFill>
                <a:srgbClr val="FF0000"/>
              </a:solidFill>
            </a:endParaRPr>
          </a:p>
        </p:txBody>
      </p:sp>
    </p:spTree>
    <p:extLst>
      <p:ext uri="{BB962C8B-B14F-4D97-AF65-F5344CB8AC3E}">
        <p14:creationId xmlns:p14="http://schemas.microsoft.com/office/powerpoint/2010/main" val="15877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a:latin typeface="Arial" panose="020B0604020202020204" pitchFamily="34" charset="0"/>
              </a:rPr>
              <a:t>Core competences</a:t>
            </a:r>
          </a:p>
        </p:txBody>
      </p:sp>
      <p:sp>
        <p:nvSpPr>
          <p:cNvPr id="11267" name="Content Placeholder 2"/>
          <p:cNvSpPr>
            <a:spLocks noGrp="1"/>
          </p:cNvSpPr>
          <p:nvPr>
            <p:ph idx="1"/>
          </p:nvPr>
        </p:nvSpPr>
        <p:spPr>
          <a:xfrm>
            <a:off x="669925" y="1143000"/>
            <a:ext cx="8474075" cy="6149975"/>
          </a:xfrm>
        </p:spPr>
        <p:txBody>
          <a:bodyPr/>
          <a:lstStyle/>
          <a:p>
            <a:pPr eaLnBrk="1" hangingPunct="1">
              <a:buFont typeface="Arial" panose="020B0604020202020204" pitchFamily="34" charset="0"/>
              <a:buNone/>
            </a:pPr>
            <a:r>
              <a:rPr lang="en-GB" altLang="en-US" sz="3000">
                <a:latin typeface="Arial" panose="020B0604020202020204" pitchFamily="34" charset="0"/>
              </a:rPr>
              <a:t>	</a:t>
            </a:r>
            <a:r>
              <a:rPr lang="en-GB" altLang="en-US" sz="3600" b="1">
                <a:latin typeface="Arial" panose="020B0604020202020204" pitchFamily="34" charset="0"/>
              </a:rPr>
              <a:t>Core competences </a:t>
            </a:r>
            <a:r>
              <a:rPr lang="en-GB" altLang="en-US" sz="3600">
                <a:latin typeface="Arial" panose="020B0604020202020204" pitchFamily="34" charset="0"/>
              </a:rPr>
              <a:t>are the</a:t>
            </a:r>
            <a:r>
              <a:rPr lang="en-GB" altLang="en-US" sz="3600" i="1">
                <a:latin typeface="Arial" panose="020B0604020202020204" pitchFamily="34" charset="0"/>
              </a:rPr>
              <a:t> </a:t>
            </a:r>
            <a:r>
              <a:rPr lang="en-GB" altLang="en-US" sz="3600" b="1" i="1">
                <a:solidFill>
                  <a:srgbClr val="0070C0"/>
                </a:solidFill>
                <a:latin typeface="Arial" panose="020B0604020202020204" pitchFamily="34" charset="0"/>
              </a:rPr>
              <a:t>linked set </a:t>
            </a:r>
            <a:r>
              <a:rPr lang="en-GB" altLang="en-US" sz="3600">
                <a:latin typeface="Arial" panose="020B0604020202020204" pitchFamily="34" charset="0"/>
              </a:rPr>
              <a:t>of skills, activities and resources that, together:</a:t>
            </a:r>
          </a:p>
          <a:p>
            <a:pPr eaLnBrk="1" hangingPunct="1"/>
            <a:r>
              <a:rPr lang="en-GB" altLang="en-US" sz="3600">
                <a:latin typeface="Arial" panose="020B0604020202020204" pitchFamily="34" charset="0"/>
              </a:rPr>
              <a:t>deliver customer value</a:t>
            </a:r>
          </a:p>
          <a:p>
            <a:pPr eaLnBrk="1" hangingPunct="1"/>
            <a:r>
              <a:rPr lang="en-GB" altLang="en-US" sz="3600">
                <a:latin typeface="Arial" panose="020B0604020202020204" pitchFamily="34" charset="0"/>
              </a:rPr>
              <a:t>differentiate a business from its competitors</a:t>
            </a:r>
          </a:p>
          <a:p>
            <a:pPr eaLnBrk="1" hangingPunct="1"/>
            <a:r>
              <a:rPr lang="en-GB" altLang="en-US" sz="3600">
                <a:latin typeface="Arial" panose="020B0604020202020204" pitchFamily="34" charset="0"/>
              </a:rPr>
              <a:t>potentially, can be extended and developed as markets change or new opportunities arise. </a:t>
            </a:r>
          </a:p>
          <a:p>
            <a:pPr eaLnBrk="1" hangingPunct="1">
              <a:buFont typeface="Arial" panose="020B0604020202020204" pitchFamily="34" charset="0"/>
              <a:buNone/>
            </a:pPr>
            <a:endParaRPr lang="en-GB" altLang="en-US" sz="2000">
              <a:latin typeface="Arial" panose="020B0604020202020204" pitchFamily="34" charset="0"/>
            </a:endParaRPr>
          </a:p>
          <a:p>
            <a:pPr eaLnBrk="1" hangingPunct="1">
              <a:buFont typeface="Arial" panose="020B0604020202020204" pitchFamily="34" charset="0"/>
              <a:buNone/>
            </a:pPr>
            <a:r>
              <a:rPr lang="en-GB" altLang="en-US" sz="2000">
                <a:latin typeface="Arial" panose="020B0604020202020204" pitchFamily="34" charset="0"/>
              </a:rPr>
              <a:t>	</a:t>
            </a:r>
            <a:endParaRPr lang="en-GB" altLang="en-US">
              <a:latin typeface="Arial" panose="020B0604020202020204" pitchFamily="34" charset="0"/>
            </a:endParaRPr>
          </a:p>
        </p:txBody>
      </p:sp>
      <p:pic>
        <p:nvPicPr>
          <p:cNvPr id="11268"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650" y="4048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81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Title 1"/>
          <p:cNvSpPr>
            <a:spLocks/>
          </p:cNvSpPr>
          <p:nvPr/>
        </p:nvSpPr>
        <p:spPr bwMode="auto">
          <a:xfrm>
            <a:off x="611560" y="-95727"/>
            <a:ext cx="777686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400" b="1" i="1" dirty="0">
                <a:solidFill>
                  <a:srgbClr val="FF0000"/>
                </a:solidFill>
              </a:rPr>
              <a:t>Ex. 4</a:t>
            </a:r>
          </a:p>
          <a:p>
            <a:pPr algn="ctr"/>
            <a:r>
              <a:rPr lang="en-GB" altLang="en-US" sz="2400" b="1" i="1" dirty="0">
                <a:solidFill>
                  <a:srgbClr val="FF0000"/>
                </a:solidFill>
              </a:rPr>
              <a:t>Which is the Key Concept for your Organizational Competence and competitiveness?</a:t>
            </a:r>
          </a:p>
          <a:p>
            <a:pPr algn="ctr"/>
            <a:endParaRPr lang="en-GB" altLang="en-US" sz="1800" b="1" i="1" dirty="0">
              <a:solidFill>
                <a:srgbClr val="FF0000"/>
              </a:solidFill>
            </a:endParaRPr>
          </a:p>
          <a:p>
            <a:pPr algn="ctr"/>
            <a:r>
              <a:rPr lang="en-GB" altLang="en-US" sz="1800" b="1" i="1" dirty="0">
                <a:solidFill>
                  <a:srgbClr val="FF0000"/>
                </a:solidFill>
              </a:rPr>
              <a:t>Answer honestly each question below...</a:t>
            </a:r>
          </a:p>
          <a:p>
            <a:pPr algn="ctr"/>
            <a:endParaRPr lang="en-GB" altLang="en-US" sz="2400" b="1" i="1" dirty="0">
              <a:solidFill>
                <a:srgbClr val="FF0000"/>
              </a:solidFill>
            </a:endParaRPr>
          </a:p>
        </p:txBody>
      </p:sp>
      <p:sp>
        <p:nvSpPr>
          <p:cNvPr id="11267" name="Rectangle 14"/>
          <p:cNvSpPr>
            <a:spLocks noChangeArrowheads="1"/>
          </p:cNvSpPr>
          <p:nvPr/>
        </p:nvSpPr>
        <p:spPr bwMode="auto">
          <a:xfrm>
            <a:off x="296863" y="5880100"/>
            <a:ext cx="152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200"/>
              <a:t>Figure 3.3</a:t>
            </a:r>
            <a:r>
              <a:rPr lang="en-US" altLang="en-US" sz="1200" b="1"/>
              <a:t> </a:t>
            </a:r>
            <a:r>
              <a:rPr lang="en-US" altLang="en-US" b="1"/>
              <a:t> </a:t>
            </a:r>
            <a:r>
              <a:rPr lang="en-US" altLang="en-US"/>
              <a:t>VRIN</a:t>
            </a:r>
          </a:p>
        </p:txBody>
      </p:sp>
      <p:pic>
        <p:nvPicPr>
          <p:cNvPr id="11268" name="Picture 15" descr="M03NF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676400"/>
            <a:ext cx="83534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72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a:latin typeface="Arial" panose="020B0604020202020204" pitchFamily="34" charset="0"/>
              </a:rPr>
              <a:t>Key Concept</a:t>
            </a:r>
          </a:p>
        </p:txBody>
      </p:sp>
      <p:sp>
        <p:nvSpPr>
          <p:cNvPr id="12291" name="Content Placeholder 2"/>
          <p:cNvSpPr>
            <a:spLocks noGrp="1"/>
          </p:cNvSpPr>
          <p:nvPr>
            <p:ph idx="1"/>
          </p:nvPr>
        </p:nvSpPr>
        <p:spPr>
          <a:xfrm>
            <a:off x="495300" y="1403350"/>
            <a:ext cx="8502650" cy="5060950"/>
          </a:xfrm>
        </p:spPr>
        <p:txBody>
          <a:bodyPr/>
          <a:lstStyle/>
          <a:p>
            <a:pPr marL="19050" indent="-19050" algn="ctr" eaLnBrk="1" hangingPunct="1">
              <a:lnSpc>
                <a:spcPct val="85000"/>
              </a:lnSpc>
              <a:buFont typeface="Arial" panose="020B0604020202020204" pitchFamily="34" charset="0"/>
              <a:buNone/>
              <a:tabLst>
                <a:tab pos="301625" algn="l"/>
              </a:tabLst>
            </a:pPr>
            <a:r>
              <a:rPr lang="en-GB" altLang="en-US" b="1" i="1">
                <a:solidFill>
                  <a:srgbClr val="0070C0"/>
                </a:solidFill>
                <a:latin typeface="Arial" panose="020B0604020202020204" pitchFamily="34" charset="0"/>
              </a:rPr>
              <a:t>I – Inimitability</a:t>
            </a:r>
          </a:p>
          <a:p>
            <a:pPr marL="19050" indent="-19050" eaLnBrk="1" hangingPunct="1">
              <a:lnSpc>
                <a:spcPct val="85000"/>
              </a:lnSpc>
              <a:buFont typeface="Arial" panose="020B0604020202020204" pitchFamily="34" charset="0"/>
              <a:buNone/>
              <a:tabLst>
                <a:tab pos="301625" algn="l"/>
              </a:tabLst>
            </a:pPr>
            <a:r>
              <a:rPr lang="en-GB" altLang="en-US" sz="3000">
                <a:latin typeface="Arial" panose="020B0604020202020204" pitchFamily="34" charset="0"/>
              </a:rPr>
              <a:t>Inimitable capabilities are those that competitors find difficult to imitate or</a:t>
            </a:r>
            <a:r>
              <a:rPr lang="en-GB" altLang="en-US" sz="3000">
                <a:solidFill>
                  <a:srgbClr val="FF0000"/>
                </a:solidFill>
                <a:latin typeface="Arial" panose="020B0604020202020204" pitchFamily="34" charset="0"/>
              </a:rPr>
              <a:t> </a:t>
            </a:r>
            <a:r>
              <a:rPr lang="en-GB" altLang="en-US" sz="3000">
                <a:latin typeface="Arial" panose="020B0604020202020204" pitchFamily="34" charset="0"/>
              </a:rPr>
              <a:t>obtain.</a:t>
            </a:r>
          </a:p>
          <a:p>
            <a:pPr marL="19050" indent="-19050" eaLnBrk="1" hangingPunct="1">
              <a:lnSpc>
                <a:spcPct val="85000"/>
              </a:lnSpc>
              <a:tabLst>
                <a:tab pos="301625" algn="l"/>
              </a:tabLst>
            </a:pPr>
            <a:r>
              <a:rPr lang="en-GB" altLang="en-US" sz="3000">
                <a:latin typeface="Arial" panose="020B0604020202020204" pitchFamily="34" charset="0"/>
              </a:rPr>
              <a:t>	</a:t>
            </a:r>
            <a:r>
              <a:rPr lang="en-GB" altLang="en-US" sz="3000" b="1" u="sng">
                <a:latin typeface="Arial" panose="020B0604020202020204" pitchFamily="34" charset="0"/>
              </a:rPr>
              <a:t>Competitive advantage </a:t>
            </a:r>
            <a:r>
              <a:rPr lang="en-GB" altLang="en-US" sz="3000">
                <a:latin typeface="Arial" panose="020B0604020202020204" pitchFamily="34" charset="0"/>
              </a:rPr>
              <a:t>can be built on unique 	resources (a key individual or IT system) but 	these may not be sustainable (key people 	leave or others acquire the same systems).</a:t>
            </a:r>
          </a:p>
          <a:p>
            <a:pPr marL="19050" indent="-19050" eaLnBrk="1" hangingPunct="1">
              <a:lnSpc>
                <a:spcPct val="85000"/>
              </a:lnSpc>
              <a:tabLst>
                <a:tab pos="301625" algn="l"/>
              </a:tabLst>
            </a:pPr>
            <a:r>
              <a:rPr lang="en-GB" altLang="en-US" sz="3000">
                <a:latin typeface="Arial" panose="020B0604020202020204" pitchFamily="34" charset="0"/>
              </a:rPr>
              <a:t>	</a:t>
            </a:r>
            <a:r>
              <a:rPr lang="en-GB" altLang="en-US" sz="3000" b="1" u="sng">
                <a:solidFill>
                  <a:srgbClr val="FF0000"/>
                </a:solidFill>
                <a:latin typeface="Arial" panose="020B0604020202020204" pitchFamily="34" charset="0"/>
              </a:rPr>
              <a:t>Sustainable advantage </a:t>
            </a:r>
            <a:r>
              <a:rPr lang="en-GB" altLang="en-US" sz="3000">
                <a:latin typeface="Arial" panose="020B0604020202020204" pitchFamily="34" charset="0"/>
              </a:rPr>
              <a:t>is more often found in 	competences (the way resources are 	managed, developed and deployed) and the 	way competences are linked together and 	integrated.</a:t>
            </a:r>
          </a:p>
        </p:txBody>
      </p:sp>
    </p:spTree>
    <p:extLst>
      <p:ext uri="{BB962C8B-B14F-4D97-AF65-F5344CB8AC3E}">
        <p14:creationId xmlns:p14="http://schemas.microsoft.com/office/powerpoint/2010/main" val="2666175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8625" y="357188"/>
            <a:ext cx="8229600" cy="1200150"/>
          </a:xfrm>
        </p:spPr>
        <p:txBody>
          <a:bodyPr/>
          <a:lstStyle/>
          <a:p>
            <a:pPr eaLnBrk="1" hangingPunct="1"/>
            <a:r>
              <a:rPr lang="en-GB" altLang="en-US" u="sng">
                <a:latin typeface="Arial" panose="020B0604020202020204" pitchFamily="34" charset="0"/>
              </a:rPr>
              <a:t>Benchmarking</a:t>
            </a:r>
            <a:br>
              <a:rPr lang="en-GB" altLang="en-US">
                <a:latin typeface="Arial" panose="020B0604020202020204" pitchFamily="34" charset="0"/>
              </a:rPr>
            </a:br>
            <a:endParaRPr lang="en-GB" altLang="en-US">
              <a:latin typeface="Arial" panose="020B0604020202020204" pitchFamily="34" charset="0"/>
            </a:endParaRPr>
          </a:p>
        </p:txBody>
      </p:sp>
      <p:sp>
        <p:nvSpPr>
          <p:cNvPr id="3" name="Content Placeholder 2"/>
          <p:cNvSpPr>
            <a:spLocks noGrp="1"/>
          </p:cNvSpPr>
          <p:nvPr>
            <p:ph idx="1"/>
          </p:nvPr>
        </p:nvSpPr>
        <p:spPr>
          <a:xfrm>
            <a:off x="504825" y="1071563"/>
            <a:ext cx="8229600" cy="5357812"/>
          </a:xfrm>
        </p:spPr>
        <p:txBody>
          <a:bodyPr>
            <a:normAutofit lnSpcReduction="10000"/>
          </a:bodyPr>
          <a:lstStyle/>
          <a:p>
            <a:pPr eaLnBrk="1" hangingPunct="1">
              <a:lnSpc>
                <a:spcPct val="80000"/>
              </a:lnSpc>
              <a:buFont typeface="Arial" charset="0"/>
              <a:buNone/>
              <a:defRPr/>
            </a:pPr>
            <a:r>
              <a:rPr lang="en-GB" sz="2800" dirty="0"/>
              <a:t>	</a:t>
            </a:r>
          </a:p>
          <a:p>
            <a:pPr eaLnBrk="1" hangingPunct="1">
              <a:lnSpc>
                <a:spcPct val="80000"/>
              </a:lnSpc>
              <a:buFont typeface="Arial" charset="0"/>
              <a:buNone/>
              <a:defRPr/>
            </a:pPr>
            <a:r>
              <a:rPr lang="en-GB" b="1" i="1" dirty="0">
                <a:solidFill>
                  <a:srgbClr val="0070C0"/>
                </a:solidFill>
              </a:rPr>
              <a:t>Benchmarking</a:t>
            </a:r>
            <a:r>
              <a:rPr lang="en-GB" i="1" dirty="0">
                <a:solidFill>
                  <a:srgbClr val="0070C0"/>
                </a:solidFill>
              </a:rPr>
              <a:t> </a:t>
            </a:r>
            <a:r>
              <a:rPr lang="en-GB" dirty="0"/>
              <a:t>is a means of understanding how an organisation compares with others – typically competitors.</a:t>
            </a:r>
          </a:p>
          <a:p>
            <a:pPr eaLnBrk="1" hangingPunct="1">
              <a:lnSpc>
                <a:spcPct val="80000"/>
              </a:lnSpc>
              <a:buFont typeface="Arial" charset="0"/>
              <a:buNone/>
              <a:defRPr/>
            </a:pPr>
            <a:endParaRPr lang="en-GB" dirty="0"/>
          </a:p>
          <a:p>
            <a:pPr eaLnBrk="1" hangingPunct="1">
              <a:lnSpc>
                <a:spcPct val="80000"/>
              </a:lnSpc>
              <a:buFont typeface="Arial" charset="0"/>
              <a:buNone/>
              <a:defRPr/>
            </a:pPr>
            <a:r>
              <a:rPr lang="en-GB" dirty="0"/>
              <a:t>	</a:t>
            </a:r>
            <a:r>
              <a:rPr lang="en-GB" i="1" u="sng" dirty="0"/>
              <a:t>Two approaches to benchmarking:</a:t>
            </a:r>
          </a:p>
          <a:p>
            <a:pPr eaLnBrk="1" hangingPunct="1">
              <a:lnSpc>
                <a:spcPct val="80000"/>
              </a:lnSpc>
              <a:buFont typeface="Arial" charset="0"/>
              <a:buNone/>
              <a:defRPr/>
            </a:pPr>
            <a:endParaRPr lang="en-GB" i="1" u="sng" dirty="0"/>
          </a:p>
          <a:p>
            <a:pPr marL="514350" indent="-514350" eaLnBrk="1" hangingPunct="1">
              <a:lnSpc>
                <a:spcPct val="80000"/>
              </a:lnSpc>
              <a:buFont typeface="+mj-lt"/>
              <a:buAutoNum type="arabicPeriod"/>
              <a:defRPr/>
            </a:pPr>
            <a:r>
              <a:rPr lang="en-GB" b="1" i="1" u="sng" dirty="0">
                <a:solidFill>
                  <a:srgbClr val="FF0000"/>
                </a:solidFill>
              </a:rPr>
              <a:t>Industry/sector benchmarking </a:t>
            </a:r>
            <a:r>
              <a:rPr lang="en-GB" i="1" dirty="0"/>
              <a:t>- </a:t>
            </a:r>
            <a:r>
              <a:rPr lang="en-GB" dirty="0"/>
              <a:t>comparing performance against others in the same industry/sector against a set of performance indicators.</a:t>
            </a:r>
          </a:p>
          <a:p>
            <a:pPr marL="514350" indent="-514350" eaLnBrk="1" hangingPunct="1">
              <a:lnSpc>
                <a:spcPct val="80000"/>
              </a:lnSpc>
              <a:buFont typeface="+mj-lt"/>
              <a:buAutoNum type="arabicPeriod"/>
              <a:defRPr/>
            </a:pPr>
            <a:endParaRPr lang="en-GB" dirty="0"/>
          </a:p>
          <a:p>
            <a:pPr marL="514350" indent="-514350" eaLnBrk="1" hangingPunct="1">
              <a:lnSpc>
                <a:spcPct val="80000"/>
              </a:lnSpc>
              <a:buFont typeface="+mj-lt"/>
              <a:buAutoNum type="arabicPeriod"/>
              <a:defRPr/>
            </a:pPr>
            <a:r>
              <a:rPr lang="en-GB" b="1" i="1" u="sng" dirty="0">
                <a:solidFill>
                  <a:srgbClr val="FF0000"/>
                </a:solidFill>
              </a:rPr>
              <a:t>Best-in-class benchmarking </a:t>
            </a:r>
            <a:r>
              <a:rPr lang="en-GB" dirty="0"/>
              <a:t>- comparing your performance or capabilities against ‘best-in-class’ performance</a:t>
            </a:r>
          </a:p>
        </p:txBody>
      </p:sp>
    </p:spTree>
    <p:extLst>
      <p:ext uri="{BB962C8B-B14F-4D97-AF65-F5344CB8AC3E}">
        <p14:creationId xmlns:p14="http://schemas.microsoft.com/office/powerpoint/2010/main" val="702698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169"/>
            <a:ext cx="8229600" cy="1154162"/>
          </a:xfrm>
        </p:spPr>
        <p:txBody>
          <a:bodyPr/>
          <a:lstStyle/>
          <a:p>
            <a:r>
              <a:rPr lang="en-GB" altLang="en-US" dirty="0"/>
              <a:t>Ex.5</a:t>
            </a:r>
            <a:br>
              <a:rPr lang="en-GB" altLang="en-US" dirty="0"/>
            </a:br>
            <a:r>
              <a:rPr lang="en-GB" altLang="en-US" dirty="0"/>
              <a:t>Benchmarking</a:t>
            </a:r>
          </a:p>
        </p:txBody>
      </p:sp>
      <p:sp>
        <p:nvSpPr>
          <p:cNvPr id="3" name="Content Placeholder 2"/>
          <p:cNvSpPr>
            <a:spLocks noGrp="1"/>
          </p:cNvSpPr>
          <p:nvPr>
            <p:ph idx="1"/>
          </p:nvPr>
        </p:nvSpPr>
        <p:spPr>
          <a:xfrm>
            <a:off x="457200" y="1412777"/>
            <a:ext cx="8229600" cy="4968552"/>
          </a:xfrm>
        </p:spPr>
        <p:txBody>
          <a:bodyPr rtlCol="0">
            <a:normAutofit fontScale="92500"/>
          </a:bodyPr>
          <a:lstStyle/>
          <a:p>
            <a:pPr fontAlgn="auto">
              <a:lnSpc>
                <a:spcPct val="80000"/>
              </a:lnSpc>
              <a:spcAft>
                <a:spcPts val="0"/>
              </a:spcAft>
              <a:buFont typeface="Arial" panose="020B0604020202020204" pitchFamily="34" charset="0"/>
              <a:buNone/>
              <a:defRPr/>
            </a:pPr>
            <a:r>
              <a:rPr lang="en-GB" sz="2800" dirty="0"/>
              <a:t>	</a:t>
            </a:r>
            <a:r>
              <a:rPr lang="en-GB" sz="3600" b="1" i="1" dirty="0">
                <a:solidFill>
                  <a:srgbClr val="0070C0"/>
                </a:solidFill>
              </a:rPr>
              <a:t>Benchmarking</a:t>
            </a:r>
            <a:r>
              <a:rPr lang="en-GB" sz="3600" i="1" dirty="0">
                <a:solidFill>
                  <a:srgbClr val="0070C0"/>
                </a:solidFill>
              </a:rPr>
              <a:t> </a:t>
            </a:r>
            <a:r>
              <a:rPr lang="en-GB" sz="3600" dirty="0"/>
              <a:t>is a means of understanding how an organisation compares with others – typically competitors.</a:t>
            </a:r>
          </a:p>
          <a:p>
            <a:pPr fontAlgn="auto">
              <a:lnSpc>
                <a:spcPct val="80000"/>
              </a:lnSpc>
              <a:spcAft>
                <a:spcPts val="0"/>
              </a:spcAft>
              <a:buFont typeface="Arial" panose="020B0604020202020204" pitchFamily="34" charset="0"/>
              <a:buNone/>
              <a:defRPr/>
            </a:pPr>
            <a:r>
              <a:rPr lang="en-GB" sz="3600" dirty="0"/>
              <a:t>---------------------------------------------------------</a:t>
            </a:r>
          </a:p>
          <a:p>
            <a:pPr fontAlgn="auto">
              <a:lnSpc>
                <a:spcPct val="80000"/>
              </a:lnSpc>
              <a:spcAft>
                <a:spcPts val="0"/>
              </a:spcAft>
              <a:buFont typeface="Arial" panose="020B0604020202020204" pitchFamily="34" charset="0"/>
              <a:buNone/>
              <a:defRPr/>
            </a:pPr>
            <a:r>
              <a:rPr lang="en-GB" sz="2800" dirty="0"/>
              <a:t>	</a:t>
            </a:r>
          </a:p>
          <a:p>
            <a:pPr marL="514350" indent="-514350" fontAlgn="auto">
              <a:lnSpc>
                <a:spcPct val="80000"/>
              </a:lnSpc>
              <a:spcAft>
                <a:spcPts val="0"/>
              </a:spcAft>
              <a:buFont typeface="Arial" panose="020B0604020202020204" pitchFamily="34" charset="0"/>
              <a:buAutoNum type="arabicPeriod"/>
              <a:defRPr/>
            </a:pPr>
            <a:r>
              <a:rPr lang="en-GB" sz="3600" b="1" dirty="0">
                <a:solidFill>
                  <a:srgbClr val="FF0000"/>
                </a:solidFill>
              </a:rPr>
              <a:t>List a Benchmark standard for one (1) aspect of your company’s work</a:t>
            </a:r>
          </a:p>
          <a:p>
            <a:pPr marL="514350" indent="-514350" fontAlgn="auto">
              <a:lnSpc>
                <a:spcPct val="80000"/>
              </a:lnSpc>
              <a:spcAft>
                <a:spcPts val="0"/>
              </a:spcAft>
              <a:buFont typeface="Arial" panose="020B0604020202020204" pitchFamily="34" charset="0"/>
              <a:buAutoNum type="arabicPeriod"/>
              <a:defRPr/>
            </a:pPr>
            <a:endParaRPr lang="en-GB" sz="3600" b="1" dirty="0">
              <a:solidFill>
                <a:srgbClr val="FF0000"/>
              </a:solidFill>
            </a:endParaRPr>
          </a:p>
          <a:p>
            <a:pPr marL="514350" indent="-514350" fontAlgn="auto">
              <a:lnSpc>
                <a:spcPct val="80000"/>
              </a:lnSpc>
              <a:spcAft>
                <a:spcPts val="0"/>
              </a:spcAft>
              <a:buFont typeface="Arial" panose="020B0604020202020204" pitchFamily="34" charset="0"/>
              <a:buAutoNum type="arabicPeriod"/>
              <a:defRPr/>
            </a:pPr>
            <a:r>
              <a:rPr lang="en-GB" sz="3600" b="1" dirty="0">
                <a:solidFill>
                  <a:srgbClr val="FF0000"/>
                </a:solidFill>
              </a:rPr>
              <a:t>How does your company measure up to that benchmark?</a:t>
            </a:r>
          </a:p>
        </p:txBody>
      </p:sp>
    </p:spTree>
    <p:extLst>
      <p:ext uri="{BB962C8B-B14F-4D97-AF65-F5344CB8AC3E}">
        <p14:creationId xmlns:p14="http://schemas.microsoft.com/office/powerpoint/2010/main" val="931498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229600" cy="3078088"/>
          </a:xfrm>
        </p:spPr>
        <p:txBody>
          <a:bodyPr/>
          <a:lstStyle/>
          <a:p>
            <a:r>
              <a:rPr lang="en-TT" sz="4000" b="1" i="1" u="sng" dirty="0"/>
              <a:t>Environmental Scanning</a:t>
            </a:r>
            <a:br>
              <a:rPr lang="en-TT" sz="4000" b="1" i="1" u="sng" dirty="0"/>
            </a:br>
            <a:br>
              <a:rPr lang="en-TT" sz="5400" b="1" u="sng" dirty="0"/>
            </a:br>
            <a:r>
              <a:rPr lang="en-TT" sz="5000" b="1" u="sng" dirty="0"/>
              <a:t>SWOT ANALYSIS</a:t>
            </a:r>
            <a:br>
              <a:rPr lang="en-TT" sz="5000" b="1" u="sng" dirty="0"/>
            </a:br>
            <a:endParaRPr lang="en-US" sz="5000" b="1" u="sng" dirty="0"/>
          </a:p>
        </p:txBody>
      </p:sp>
    </p:spTree>
    <p:extLst>
      <p:ext uri="{BB962C8B-B14F-4D97-AF65-F5344CB8AC3E}">
        <p14:creationId xmlns:p14="http://schemas.microsoft.com/office/powerpoint/2010/main" val="2842413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1560" y="1340768"/>
            <a:ext cx="8229600" cy="595313"/>
          </a:xfrm>
        </p:spPr>
        <p:txBody>
          <a:bodyPr rtlCol="0">
            <a:normAutofit fontScale="90000"/>
          </a:bodyPr>
          <a:lstStyle/>
          <a:p>
            <a:pPr fontAlgn="auto">
              <a:spcAft>
                <a:spcPts val="0"/>
              </a:spcAft>
              <a:defRPr/>
            </a:pPr>
            <a:r>
              <a:rPr lang="en-GB" dirty="0"/>
              <a:t>Ex.6</a:t>
            </a:r>
            <a:br>
              <a:rPr lang="en-GB" dirty="0"/>
            </a:br>
            <a:r>
              <a:rPr lang="en-GB" b="1" dirty="0">
                <a:solidFill>
                  <a:srgbClr val="FF0000"/>
                </a:solidFill>
              </a:rPr>
              <a:t>Give one (1) example of each for your Company / Organization</a:t>
            </a:r>
            <a:br>
              <a:rPr lang="en-GB" b="1" dirty="0">
                <a:solidFill>
                  <a:srgbClr val="FF0000"/>
                </a:solidFill>
              </a:rPr>
            </a:br>
            <a:endParaRPr lang="en-GB" b="1" dirty="0">
              <a:solidFill>
                <a:srgbClr val="FF0000"/>
              </a:solidFill>
            </a:endParaRPr>
          </a:p>
        </p:txBody>
      </p:sp>
      <p:sp>
        <p:nvSpPr>
          <p:cNvPr id="3" name="Content Placeholder 2"/>
          <p:cNvSpPr>
            <a:spLocks noGrp="1"/>
          </p:cNvSpPr>
          <p:nvPr>
            <p:ph idx="1"/>
          </p:nvPr>
        </p:nvSpPr>
        <p:spPr>
          <a:xfrm>
            <a:off x="457200" y="1844824"/>
            <a:ext cx="8229600" cy="4281339"/>
          </a:xfrm>
          <a:blipFill>
            <a:blip r:embed="rId3"/>
            <a:tile tx="0" ty="0" sx="100000" sy="100000" flip="none" algn="tl"/>
          </a:blipFill>
          <a:ln>
            <a:solidFill>
              <a:srgbClr val="0070C0"/>
            </a:solidFill>
          </a:ln>
        </p:spPr>
        <p:txBody>
          <a:bodyPr rtlCol="0">
            <a:normAutofit fontScale="92500" lnSpcReduction="20000"/>
          </a:bodyPr>
          <a:lstStyle/>
          <a:p>
            <a:pPr fontAlgn="auto">
              <a:lnSpc>
                <a:spcPct val="90000"/>
              </a:lnSpc>
              <a:spcAft>
                <a:spcPts val="0"/>
              </a:spcAft>
              <a:buFont typeface="Arial" panose="020B0604020202020204" pitchFamily="34" charset="0"/>
              <a:buNone/>
              <a:defRPr/>
            </a:pPr>
            <a:r>
              <a:rPr lang="en-GB" sz="3000" b="1" dirty="0"/>
              <a:t>	</a:t>
            </a:r>
          </a:p>
          <a:p>
            <a:pPr fontAlgn="auto">
              <a:lnSpc>
                <a:spcPct val="90000"/>
              </a:lnSpc>
              <a:spcAft>
                <a:spcPts val="0"/>
              </a:spcAft>
              <a:buFont typeface="Arial" panose="020B0604020202020204" pitchFamily="34" charset="0"/>
              <a:buNone/>
              <a:defRPr/>
            </a:pPr>
            <a:r>
              <a:rPr lang="en-GB" sz="3000" b="1" dirty="0">
                <a:solidFill>
                  <a:srgbClr val="0070C0"/>
                </a:solidFill>
              </a:rPr>
              <a:t>   SWOT</a:t>
            </a:r>
            <a:r>
              <a:rPr lang="en-GB" sz="3000" b="1" dirty="0"/>
              <a:t> </a:t>
            </a:r>
            <a:r>
              <a:rPr lang="en-GB" sz="3000" dirty="0"/>
              <a:t>summarises the strengths, weaknesses, opportunities and threats likely to impact on strategy development.</a:t>
            </a:r>
          </a:p>
          <a:p>
            <a:pPr fontAlgn="auto">
              <a:lnSpc>
                <a:spcPct val="90000"/>
              </a:lnSpc>
              <a:spcAft>
                <a:spcPts val="0"/>
              </a:spcAft>
              <a:buFont typeface="Arial" panose="020B0604020202020204" pitchFamily="34" charset="0"/>
              <a:buNone/>
              <a:defRPr/>
            </a:pPr>
            <a:endParaRPr lang="en-GB" sz="3000" dirty="0"/>
          </a:p>
          <a:p>
            <a:pPr fontAlgn="auto">
              <a:lnSpc>
                <a:spcPct val="90000"/>
              </a:lnSpc>
              <a:spcAft>
                <a:spcPts val="0"/>
              </a:spcAft>
              <a:buFont typeface="Arial" panose="020B0604020202020204" pitchFamily="34" charset="0"/>
              <a:buNone/>
              <a:defRPr/>
            </a:pPr>
            <a:r>
              <a:rPr lang="en-GB" sz="3000" b="1" dirty="0">
                <a:solidFill>
                  <a:srgbClr val="0070C0"/>
                </a:solidFill>
              </a:rPr>
              <a:t>    INTERNAL</a:t>
            </a:r>
            <a:r>
              <a:rPr lang="en-GB" sz="3000" dirty="0">
                <a:solidFill>
                  <a:srgbClr val="0070C0"/>
                </a:solidFill>
              </a:rPr>
              <a:t>		</a:t>
            </a:r>
            <a:r>
              <a:rPr lang="en-GB" sz="3000" i="1" dirty="0">
                <a:solidFill>
                  <a:srgbClr val="0070C0"/>
                </a:solidFill>
              </a:rPr>
              <a:t>STRENGTHS	  WEAKNESSES</a:t>
            </a:r>
          </a:p>
          <a:p>
            <a:pPr fontAlgn="auto">
              <a:lnSpc>
                <a:spcPct val="90000"/>
              </a:lnSpc>
              <a:spcAft>
                <a:spcPts val="0"/>
              </a:spcAft>
              <a:buFont typeface="Arial" panose="020B0604020202020204" pitchFamily="34" charset="0"/>
              <a:buNone/>
              <a:defRPr/>
            </a:pPr>
            <a:r>
              <a:rPr lang="en-GB" sz="3000" b="1" dirty="0">
                <a:solidFill>
                  <a:srgbClr val="0070C0"/>
                </a:solidFill>
              </a:rPr>
              <a:t>   ANALYSIS</a:t>
            </a:r>
          </a:p>
          <a:p>
            <a:pPr fontAlgn="auto">
              <a:lnSpc>
                <a:spcPct val="90000"/>
              </a:lnSpc>
              <a:spcAft>
                <a:spcPts val="0"/>
              </a:spcAft>
              <a:buFont typeface="Arial" panose="020B0604020202020204" pitchFamily="34" charset="0"/>
              <a:buNone/>
              <a:defRPr/>
            </a:pPr>
            <a:endParaRPr lang="en-GB" sz="3000" dirty="0">
              <a:solidFill>
                <a:srgbClr val="0070C0"/>
              </a:solidFill>
            </a:endParaRPr>
          </a:p>
          <a:p>
            <a:pPr fontAlgn="auto">
              <a:lnSpc>
                <a:spcPct val="90000"/>
              </a:lnSpc>
              <a:spcAft>
                <a:spcPts val="0"/>
              </a:spcAft>
              <a:buFont typeface="Arial" panose="020B0604020202020204" pitchFamily="34" charset="0"/>
              <a:buNone/>
              <a:defRPr/>
            </a:pPr>
            <a:r>
              <a:rPr lang="en-GB" sz="3000" b="1" dirty="0">
                <a:solidFill>
                  <a:srgbClr val="0070C0"/>
                </a:solidFill>
              </a:rPr>
              <a:t>   EXTERNAL</a:t>
            </a:r>
            <a:r>
              <a:rPr lang="en-GB" sz="3000" dirty="0">
                <a:solidFill>
                  <a:srgbClr val="0070C0"/>
                </a:solidFill>
              </a:rPr>
              <a:t>		</a:t>
            </a:r>
            <a:r>
              <a:rPr lang="en-GB" sz="3000" i="1" dirty="0">
                <a:solidFill>
                  <a:srgbClr val="0070C0"/>
                </a:solidFill>
              </a:rPr>
              <a:t>OPPORTUNITIES      THREATS</a:t>
            </a:r>
          </a:p>
          <a:p>
            <a:pPr fontAlgn="auto">
              <a:lnSpc>
                <a:spcPct val="90000"/>
              </a:lnSpc>
              <a:spcAft>
                <a:spcPts val="0"/>
              </a:spcAft>
              <a:buFont typeface="Arial" panose="020B0604020202020204" pitchFamily="34" charset="0"/>
              <a:buNone/>
              <a:defRPr/>
            </a:pPr>
            <a:r>
              <a:rPr lang="en-GB" sz="3000" b="1" dirty="0">
                <a:solidFill>
                  <a:srgbClr val="0070C0"/>
                </a:solidFill>
              </a:rPr>
              <a:t>   ANALYSIS</a:t>
            </a:r>
          </a:p>
          <a:p>
            <a:pPr fontAlgn="auto">
              <a:lnSpc>
                <a:spcPct val="90000"/>
              </a:lnSpc>
              <a:spcAft>
                <a:spcPts val="0"/>
              </a:spcAft>
              <a:buFont typeface="Arial" panose="020B0604020202020204" pitchFamily="34" charset="0"/>
              <a:buNone/>
              <a:defRPr/>
            </a:pPr>
            <a:endParaRPr lang="en-GB" sz="3000" b="1" dirty="0">
              <a:solidFill>
                <a:srgbClr val="0070C0"/>
              </a:solidFill>
            </a:endParaRPr>
          </a:p>
        </p:txBody>
      </p:sp>
    </p:spTree>
    <p:extLst>
      <p:ext uri="{BB962C8B-B14F-4D97-AF65-F5344CB8AC3E}">
        <p14:creationId xmlns:p14="http://schemas.microsoft.com/office/powerpoint/2010/main" val="3574038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a:latin typeface="Arial" panose="020B0604020202020204" pitchFamily="34" charset="0"/>
              </a:rPr>
              <a:t>Uses of SWOT analysis</a:t>
            </a:r>
          </a:p>
        </p:txBody>
      </p:sp>
      <p:sp>
        <p:nvSpPr>
          <p:cNvPr id="19459" name="Content Placeholder 2"/>
          <p:cNvSpPr>
            <a:spLocks noGrp="1"/>
          </p:cNvSpPr>
          <p:nvPr>
            <p:ph idx="1"/>
          </p:nvPr>
        </p:nvSpPr>
        <p:spPr>
          <a:xfrm>
            <a:off x="504825" y="1600200"/>
            <a:ext cx="8229600" cy="4686300"/>
          </a:xfrm>
        </p:spPr>
        <p:txBody>
          <a:bodyPr/>
          <a:lstStyle/>
          <a:p>
            <a:pPr eaLnBrk="1" hangingPunct="1">
              <a:lnSpc>
                <a:spcPct val="90000"/>
              </a:lnSpc>
            </a:pPr>
            <a:r>
              <a:rPr lang="en-GB" altLang="en-US" sz="2700">
                <a:latin typeface="Arial" panose="020B0604020202020204" pitchFamily="34" charset="0"/>
              </a:rPr>
              <a:t>Key </a:t>
            </a:r>
            <a:r>
              <a:rPr lang="en-GB" altLang="en-US" sz="2700" i="1">
                <a:solidFill>
                  <a:srgbClr val="0070C0"/>
                </a:solidFill>
                <a:latin typeface="Arial" panose="020B0604020202020204" pitchFamily="34" charset="0"/>
              </a:rPr>
              <a:t>environmental impacts </a:t>
            </a:r>
            <a:r>
              <a:rPr lang="en-GB" altLang="en-US" sz="2700">
                <a:latin typeface="Arial" panose="020B0604020202020204" pitchFamily="34" charset="0"/>
              </a:rPr>
              <a:t>are identified</a:t>
            </a:r>
          </a:p>
          <a:p>
            <a:pPr eaLnBrk="1" hangingPunct="1">
              <a:lnSpc>
                <a:spcPct val="90000"/>
              </a:lnSpc>
            </a:pPr>
            <a:r>
              <a:rPr lang="en-GB" altLang="en-US" sz="2700">
                <a:latin typeface="Arial" panose="020B0604020202020204" pitchFamily="34" charset="0"/>
              </a:rPr>
              <a:t>Major </a:t>
            </a:r>
            <a:r>
              <a:rPr lang="en-GB" altLang="en-US" sz="2700">
                <a:solidFill>
                  <a:srgbClr val="0070C0"/>
                </a:solidFill>
                <a:latin typeface="Arial" panose="020B0604020202020204" pitchFamily="34" charset="0"/>
              </a:rPr>
              <a:t>strengths and weaknesses </a:t>
            </a:r>
            <a:r>
              <a:rPr lang="en-GB" altLang="en-US" sz="2700">
                <a:latin typeface="Arial" panose="020B0604020202020204" pitchFamily="34" charset="0"/>
              </a:rPr>
              <a:t>are identified.</a:t>
            </a:r>
          </a:p>
          <a:p>
            <a:pPr eaLnBrk="1" hangingPunct="1">
              <a:lnSpc>
                <a:spcPct val="90000"/>
              </a:lnSpc>
            </a:pPr>
            <a:r>
              <a:rPr lang="en-GB" altLang="en-US" sz="2700" i="1">
                <a:solidFill>
                  <a:srgbClr val="0070C0"/>
                </a:solidFill>
                <a:latin typeface="Arial" panose="020B0604020202020204" pitchFamily="34" charset="0"/>
              </a:rPr>
              <a:t>Scoring</a:t>
            </a:r>
            <a:r>
              <a:rPr lang="en-GB" altLang="en-US" sz="2700">
                <a:latin typeface="Arial" panose="020B0604020202020204" pitchFamily="34" charset="0"/>
              </a:rPr>
              <a:t> (e.g. + 5 to - 5) can be used to assess the interrelationship between environmental impacts and the strengths and weaknesses.</a:t>
            </a:r>
          </a:p>
          <a:p>
            <a:pPr eaLnBrk="1" hangingPunct="1">
              <a:lnSpc>
                <a:spcPct val="90000"/>
              </a:lnSpc>
            </a:pPr>
            <a:r>
              <a:rPr lang="en-GB" altLang="en-US" sz="2700">
                <a:latin typeface="Arial" panose="020B0604020202020204" pitchFamily="34" charset="0"/>
              </a:rPr>
              <a:t>SWOT can be used to examine strengths, weaknesses, opportunities and threats </a:t>
            </a:r>
            <a:r>
              <a:rPr lang="en-GB" altLang="en-US" sz="2700" i="1">
                <a:solidFill>
                  <a:srgbClr val="0070C0"/>
                </a:solidFill>
                <a:latin typeface="Arial" panose="020B0604020202020204" pitchFamily="34" charset="0"/>
              </a:rPr>
              <a:t>in relation to competitors</a:t>
            </a:r>
            <a:r>
              <a:rPr lang="en-GB" altLang="en-US" sz="2700">
                <a:latin typeface="Arial" panose="020B0604020202020204" pitchFamily="34" charset="0"/>
              </a:rPr>
              <a:t>.</a:t>
            </a:r>
          </a:p>
          <a:p>
            <a:pPr eaLnBrk="1" hangingPunct="1">
              <a:lnSpc>
                <a:spcPct val="90000"/>
              </a:lnSpc>
            </a:pPr>
            <a:r>
              <a:rPr lang="en-GB" altLang="en-US" sz="2700">
                <a:latin typeface="Arial" panose="020B0604020202020204" pitchFamily="34" charset="0"/>
              </a:rPr>
              <a:t>SWOT can be used </a:t>
            </a:r>
            <a:r>
              <a:rPr lang="en-GB" altLang="en-US" sz="2700" i="1">
                <a:solidFill>
                  <a:srgbClr val="0070C0"/>
                </a:solidFill>
                <a:latin typeface="Arial" panose="020B0604020202020204" pitchFamily="34" charset="0"/>
              </a:rPr>
              <a:t>to generate strategic options</a:t>
            </a:r>
            <a:r>
              <a:rPr lang="en-GB" altLang="en-US" sz="2700">
                <a:latin typeface="Arial" panose="020B0604020202020204" pitchFamily="34" charset="0"/>
              </a:rPr>
              <a:t>– using </a:t>
            </a:r>
            <a:r>
              <a:rPr lang="en-GB" altLang="en-US" sz="2700" b="1">
                <a:solidFill>
                  <a:srgbClr val="0070C0"/>
                </a:solidFill>
                <a:latin typeface="Arial" panose="020B0604020202020204" pitchFamily="34" charset="0"/>
              </a:rPr>
              <a:t>a TOWS matrix</a:t>
            </a:r>
            <a:r>
              <a:rPr lang="en-GB" altLang="en-US" sz="2700">
                <a:latin typeface="Arial" panose="020B0604020202020204" pitchFamily="34" charset="0"/>
              </a:rPr>
              <a:t>.</a:t>
            </a:r>
          </a:p>
        </p:txBody>
      </p:sp>
    </p:spTree>
    <p:extLst>
      <p:ext uri="{BB962C8B-B14F-4D97-AF65-F5344CB8AC3E}">
        <p14:creationId xmlns:p14="http://schemas.microsoft.com/office/powerpoint/2010/main" val="74946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GB" altLang="en-US" sz="2400" dirty="0">
                <a:latin typeface="Arial" panose="020B0604020202020204" pitchFamily="34" charset="0"/>
              </a:rPr>
              <a:t>1.1 </a:t>
            </a:r>
            <a:r>
              <a:rPr lang="en-GB" altLang="en-US" dirty="0">
                <a:latin typeface="Arial" panose="020B0604020202020204" pitchFamily="34" charset="0"/>
              </a:rPr>
              <a:t>The PESTEL framework (</a:t>
            </a:r>
            <a:r>
              <a:rPr lang="en-GB" altLang="en-US" dirty="0" err="1">
                <a:latin typeface="Arial" panose="020B0604020202020204" pitchFamily="34" charset="0"/>
              </a:rPr>
              <a:t>i</a:t>
            </a:r>
            <a:r>
              <a:rPr lang="en-GB" altLang="en-US" dirty="0">
                <a:latin typeface="Arial" panose="020B0604020202020204" pitchFamily="34" charset="0"/>
              </a:rPr>
              <a:t>)</a:t>
            </a:r>
          </a:p>
        </p:txBody>
      </p:sp>
      <p:sp>
        <p:nvSpPr>
          <p:cNvPr id="13315" name="Content Placeholder 5"/>
          <p:cNvSpPr>
            <a:spLocks noGrp="1"/>
          </p:cNvSpPr>
          <p:nvPr>
            <p:ph idx="1"/>
          </p:nvPr>
        </p:nvSpPr>
        <p:spPr>
          <a:xfrm>
            <a:off x="241300" y="1365250"/>
            <a:ext cx="8229600" cy="4364038"/>
          </a:xfrm>
        </p:spPr>
        <p:txBody>
          <a:bodyPr/>
          <a:lstStyle/>
          <a:p>
            <a:pPr eaLnBrk="1" hangingPunct="1">
              <a:buFont typeface="Wingdings 2" panose="05020102010507070707" pitchFamily="18" charset="2"/>
              <a:buNone/>
            </a:pPr>
            <a:r>
              <a:rPr lang="en-GB" altLang="en-US" sz="2800" dirty="0">
                <a:latin typeface="Arial" panose="020B0604020202020204" pitchFamily="34" charset="0"/>
              </a:rPr>
              <a:t>	The PESTEL framework categorises environmental influences into six main types:</a:t>
            </a:r>
          </a:p>
          <a:p>
            <a:pPr eaLnBrk="1" hangingPunct="1">
              <a:buFont typeface="Wingdings 2" panose="05020102010507070707" pitchFamily="18" charset="2"/>
              <a:buNone/>
            </a:pPr>
            <a:r>
              <a:rPr lang="en-GB" altLang="en-US" sz="2800" dirty="0">
                <a:latin typeface="Arial" panose="020B0604020202020204" pitchFamily="34" charset="0"/>
              </a:rPr>
              <a:t> 	     	</a:t>
            </a:r>
            <a:r>
              <a:rPr lang="en-GB" altLang="en-US" sz="2800" dirty="0">
                <a:solidFill>
                  <a:srgbClr val="0070C0"/>
                </a:solidFill>
                <a:latin typeface="Arial" panose="020B0604020202020204" pitchFamily="34" charset="0"/>
              </a:rPr>
              <a:t>political, 			economic, </a:t>
            </a:r>
          </a:p>
          <a:p>
            <a:pPr eaLnBrk="1" hangingPunct="1">
              <a:buFont typeface="Wingdings 2" panose="05020102010507070707" pitchFamily="18" charset="2"/>
              <a:buNone/>
            </a:pPr>
            <a:r>
              <a:rPr lang="en-GB" altLang="en-US" sz="2800" dirty="0">
                <a:solidFill>
                  <a:srgbClr val="0070C0"/>
                </a:solidFill>
                <a:latin typeface="Arial" panose="020B0604020202020204" pitchFamily="34" charset="0"/>
              </a:rPr>
              <a:t>		socio-cultural		technological,    </a:t>
            </a:r>
          </a:p>
          <a:p>
            <a:pPr eaLnBrk="1" hangingPunct="1">
              <a:buFont typeface="Wingdings 2" panose="05020102010507070707" pitchFamily="18" charset="2"/>
              <a:buNone/>
            </a:pPr>
            <a:r>
              <a:rPr lang="en-GB" altLang="en-US" sz="2800" dirty="0">
                <a:solidFill>
                  <a:srgbClr val="0070C0"/>
                </a:solidFill>
                <a:latin typeface="Arial" panose="020B0604020202020204" pitchFamily="34" charset="0"/>
              </a:rPr>
              <a:t>	  	environmental 		legal / regulatory</a:t>
            </a:r>
          </a:p>
          <a:p>
            <a:pPr eaLnBrk="1" hangingPunct="1">
              <a:buFont typeface="Wingdings 2" panose="05020102010507070707" pitchFamily="18" charset="2"/>
              <a:buNone/>
            </a:pPr>
            <a:r>
              <a:rPr lang="en-GB" altLang="en-US" sz="2800" dirty="0">
                <a:latin typeface="Arial" panose="020B0604020202020204" pitchFamily="34" charset="0"/>
              </a:rPr>
              <a:t>	</a:t>
            </a:r>
          </a:p>
          <a:p>
            <a:pPr eaLnBrk="1" hangingPunct="1">
              <a:buFont typeface="Wingdings 2" panose="05020102010507070707" pitchFamily="18" charset="2"/>
              <a:buNone/>
            </a:pPr>
            <a:r>
              <a:rPr lang="en-GB" altLang="en-US" sz="2800" dirty="0">
                <a:latin typeface="Arial" panose="020B0604020202020204" pitchFamily="34" charset="0"/>
              </a:rPr>
              <a:t>	Thus PESTEL provides a comprehensive list of influences on the possible success or failure of particular strategies.</a:t>
            </a:r>
          </a:p>
        </p:txBody>
      </p:sp>
      <p:pic>
        <p:nvPicPr>
          <p:cNvPr id="13316" name="Picture 1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2113" y="601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latin typeface="Arial" panose="020B0604020202020204" pitchFamily="34" charset="0"/>
              </a:rPr>
              <a:t>Dangers in a SWOT analysis</a:t>
            </a:r>
          </a:p>
        </p:txBody>
      </p:sp>
      <p:sp>
        <p:nvSpPr>
          <p:cNvPr id="21507" name="Content Placeholder 2"/>
          <p:cNvSpPr>
            <a:spLocks noGrp="1"/>
          </p:cNvSpPr>
          <p:nvPr>
            <p:ph idx="1"/>
          </p:nvPr>
        </p:nvSpPr>
        <p:spPr>
          <a:xfrm>
            <a:off x="504825" y="1600200"/>
            <a:ext cx="8229600" cy="4686300"/>
          </a:xfrm>
        </p:spPr>
        <p:txBody>
          <a:bodyPr/>
          <a:lstStyle/>
          <a:p>
            <a:pPr marL="282575" indent="-282575" eaLnBrk="1" hangingPunct="1"/>
            <a:r>
              <a:rPr lang="en-GB" altLang="en-US" sz="3000">
                <a:latin typeface="Arial" panose="020B0604020202020204" pitchFamily="34" charset="0"/>
              </a:rPr>
              <a:t>Long lists with </a:t>
            </a:r>
            <a:r>
              <a:rPr lang="en-GB" altLang="en-US" sz="3000" i="1">
                <a:solidFill>
                  <a:srgbClr val="0070C0"/>
                </a:solidFill>
                <a:latin typeface="Arial" panose="020B0604020202020204" pitchFamily="34" charset="0"/>
              </a:rPr>
              <a:t>no attempt at prioritisation.</a:t>
            </a:r>
          </a:p>
          <a:p>
            <a:pPr marL="282575" indent="-282575" eaLnBrk="1" hangingPunct="1"/>
            <a:r>
              <a:rPr lang="en-GB" altLang="en-US" sz="3000" i="1">
                <a:solidFill>
                  <a:srgbClr val="0070C0"/>
                </a:solidFill>
                <a:latin typeface="Arial" panose="020B0604020202020204" pitchFamily="34" charset="0"/>
              </a:rPr>
              <a:t>Over generalisation </a:t>
            </a:r>
            <a:r>
              <a:rPr lang="en-GB" altLang="en-US" sz="3000">
                <a:latin typeface="Arial" panose="020B0604020202020204" pitchFamily="34" charset="0"/>
              </a:rPr>
              <a:t>– sweeping statements often based on biased and unsupported opinions.</a:t>
            </a:r>
          </a:p>
          <a:p>
            <a:pPr marL="282575" indent="-282575" eaLnBrk="1" hangingPunct="1"/>
            <a:r>
              <a:rPr lang="en-GB" altLang="en-US" sz="3000">
                <a:latin typeface="Arial" panose="020B0604020202020204" pitchFamily="34" charset="0"/>
              </a:rPr>
              <a:t>SWOT is used as </a:t>
            </a:r>
            <a:r>
              <a:rPr lang="en-GB" altLang="en-US" sz="3000" i="1">
                <a:solidFill>
                  <a:srgbClr val="0070C0"/>
                </a:solidFill>
                <a:latin typeface="Arial" panose="020B0604020202020204" pitchFamily="34" charset="0"/>
              </a:rPr>
              <a:t>a substitute for analysis </a:t>
            </a:r>
            <a:r>
              <a:rPr lang="en-GB" altLang="en-US" sz="3000">
                <a:latin typeface="Arial" panose="020B0604020202020204" pitchFamily="34" charset="0"/>
              </a:rPr>
              <a:t>– it should result from detailed analysis using the frameworks in Chapters 2 and 3.</a:t>
            </a:r>
          </a:p>
          <a:p>
            <a:pPr marL="282575" indent="-282575" eaLnBrk="1" hangingPunct="1"/>
            <a:r>
              <a:rPr lang="en-GB" altLang="en-US" sz="3000">
                <a:latin typeface="Arial" panose="020B0604020202020204" pitchFamily="34" charset="0"/>
              </a:rPr>
              <a:t>SWOT is </a:t>
            </a:r>
            <a:r>
              <a:rPr lang="en-GB" altLang="en-US" sz="3000" i="1">
                <a:solidFill>
                  <a:srgbClr val="0070C0"/>
                </a:solidFill>
                <a:latin typeface="Arial" panose="020B0604020202020204" pitchFamily="34" charset="0"/>
              </a:rPr>
              <a:t>not used to guide strategy </a:t>
            </a:r>
            <a:r>
              <a:rPr lang="en-GB" altLang="en-US" sz="3000">
                <a:latin typeface="Arial" panose="020B0604020202020204" pitchFamily="34" charset="0"/>
              </a:rPr>
              <a:t>– it is seen as an end in itself.</a:t>
            </a:r>
          </a:p>
        </p:txBody>
      </p:sp>
    </p:spTree>
    <p:extLst>
      <p:ext uri="{BB962C8B-B14F-4D97-AF65-F5344CB8AC3E}">
        <p14:creationId xmlns:p14="http://schemas.microsoft.com/office/powerpoint/2010/main" val="2632186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a:latin typeface="Arial" panose="020B0604020202020204" pitchFamily="34" charset="0"/>
              </a:rPr>
              <a:t>The TOWS matrix</a:t>
            </a:r>
          </a:p>
        </p:txBody>
      </p:sp>
      <p:sp>
        <p:nvSpPr>
          <p:cNvPr id="20483" name="Rectangle 7"/>
          <p:cNvSpPr>
            <a:spLocks noChangeArrowheads="1"/>
          </p:cNvSpPr>
          <p:nvPr/>
        </p:nvSpPr>
        <p:spPr bwMode="auto">
          <a:xfrm>
            <a:off x="296863" y="5880100"/>
            <a:ext cx="280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3.6</a:t>
            </a:r>
            <a:r>
              <a:rPr lang="en-US" altLang="en-US" sz="1200" b="1"/>
              <a:t> </a:t>
            </a:r>
            <a:r>
              <a:rPr lang="en-US" altLang="en-US" b="1"/>
              <a:t> </a:t>
            </a:r>
            <a:r>
              <a:rPr lang="en-US" altLang="en-US"/>
              <a:t>The TOWS matrix</a:t>
            </a:r>
          </a:p>
        </p:txBody>
      </p:sp>
      <p:pic>
        <p:nvPicPr>
          <p:cNvPr id="20484" name="Picture 8" descr="M03N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43000"/>
            <a:ext cx="8353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80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STRATEGIC PURPOSE</a:t>
            </a:r>
            <a:endParaRPr lang="en-US" sz="4400" dirty="0"/>
          </a:p>
        </p:txBody>
      </p:sp>
      <p:sp>
        <p:nvSpPr>
          <p:cNvPr id="3" name="Content Placeholder 2"/>
          <p:cNvSpPr>
            <a:spLocks noGrp="1"/>
          </p:cNvSpPr>
          <p:nvPr>
            <p:ph idx="1"/>
          </p:nvPr>
        </p:nvSpPr>
        <p:spPr/>
        <p:txBody>
          <a:bodyPr>
            <a:normAutofit/>
          </a:bodyPr>
          <a:lstStyle/>
          <a:p>
            <a:pPr>
              <a:buNone/>
            </a:pPr>
            <a:endParaRPr lang="en-US" dirty="0"/>
          </a:p>
          <a:p>
            <a:endParaRPr lang="en-US" dirty="0"/>
          </a:p>
        </p:txBody>
      </p:sp>
      <p:pic>
        <p:nvPicPr>
          <p:cNvPr id="4" name="Picture 3" descr="http://noticias.adventista.es/wp-content/uploads/sites/8/2011/02/UM.jpg"/>
          <p:cNvPicPr/>
          <p:nvPr/>
        </p:nvPicPr>
        <p:blipFill>
          <a:blip r:embed="rId2"/>
          <a:srcRect/>
          <a:stretch>
            <a:fillRect/>
          </a:stretch>
        </p:blipFill>
        <p:spPr bwMode="auto">
          <a:xfrm>
            <a:off x="0" y="1455102"/>
            <a:ext cx="9144000" cy="5402898"/>
          </a:xfrm>
          <a:prstGeom prst="rect">
            <a:avLst/>
          </a:prstGeom>
          <a:noFill/>
          <a:ln w="9525">
            <a:noFill/>
            <a:miter lim="800000"/>
            <a:headEnd/>
            <a:tailEnd/>
          </a:ln>
        </p:spPr>
      </p:pic>
    </p:spTree>
    <p:extLst>
      <p:ext uri="{BB962C8B-B14F-4D97-AF65-F5344CB8AC3E}">
        <p14:creationId xmlns:p14="http://schemas.microsoft.com/office/powerpoint/2010/main" val="1003325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90600"/>
            <a:ext cx="8229600" cy="1143000"/>
          </a:xfrm>
        </p:spPr>
        <p:txBody>
          <a:bodyPr rtlCol="0">
            <a:normAutofit fontScale="90000"/>
          </a:bodyPr>
          <a:lstStyle/>
          <a:p>
            <a:pPr fontAlgn="auto">
              <a:spcAft>
                <a:spcPts val="0"/>
              </a:spcAft>
              <a:defRPr/>
            </a:pPr>
            <a:r>
              <a:rPr lang="en-GB" b="1" u="sng" dirty="0"/>
              <a:t>Ex. 7</a:t>
            </a:r>
            <a:br>
              <a:rPr lang="en-GB" b="1" u="sng" dirty="0"/>
            </a:br>
            <a:br>
              <a:rPr lang="en-GB" b="1" u="sng" dirty="0"/>
            </a:br>
            <a:r>
              <a:rPr lang="en-GB" b="1" u="sng" dirty="0"/>
              <a:t>Corporate Social Responsibility</a:t>
            </a:r>
            <a:br>
              <a:rPr lang="en-GB" b="1" u="sng" dirty="0"/>
            </a:br>
            <a:r>
              <a:rPr lang="en-GB" b="1" u="sng" dirty="0"/>
              <a:t>(CSR)</a:t>
            </a:r>
          </a:p>
        </p:txBody>
      </p:sp>
      <p:sp>
        <p:nvSpPr>
          <p:cNvPr id="3" name="Content Placeholder 2"/>
          <p:cNvSpPr>
            <a:spLocks noGrp="1"/>
          </p:cNvSpPr>
          <p:nvPr>
            <p:ph idx="1"/>
          </p:nvPr>
        </p:nvSpPr>
        <p:spPr>
          <a:xfrm>
            <a:off x="457200" y="2209800"/>
            <a:ext cx="8229600" cy="3916363"/>
          </a:xfrm>
        </p:spPr>
        <p:txBody>
          <a:bodyPr rtlCol="0">
            <a:normAutofit/>
          </a:bodyPr>
          <a:lstStyle/>
          <a:p>
            <a:pPr fontAlgn="auto">
              <a:lnSpc>
                <a:spcPct val="80000"/>
              </a:lnSpc>
              <a:spcAft>
                <a:spcPts val="0"/>
              </a:spcAft>
              <a:buFont typeface="Arial" panose="020B0604020202020204" pitchFamily="34" charset="0"/>
              <a:buNone/>
              <a:defRPr/>
            </a:pPr>
            <a:r>
              <a:rPr lang="en-GB" sz="2800" dirty="0"/>
              <a:t>	</a:t>
            </a:r>
            <a:endParaRPr lang="en-GB" sz="3600" dirty="0"/>
          </a:p>
          <a:p>
            <a:pPr fontAlgn="auto">
              <a:lnSpc>
                <a:spcPct val="80000"/>
              </a:lnSpc>
              <a:spcAft>
                <a:spcPts val="0"/>
              </a:spcAft>
              <a:buFont typeface="Arial" panose="020B0604020202020204" pitchFamily="34" charset="0"/>
              <a:buNone/>
              <a:defRPr/>
            </a:pPr>
            <a:r>
              <a:rPr lang="en-GB" sz="2800" dirty="0"/>
              <a:t>	</a:t>
            </a:r>
          </a:p>
          <a:p>
            <a:pPr marL="514350" indent="-514350" algn="ctr" fontAlgn="auto">
              <a:lnSpc>
                <a:spcPct val="80000"/>
              </a:lnSpc>
              <a:spcAft>
                <a:spcPts val="0"/>
              </a:spcAft>
              <a:buFont typeface="Arial" panose="020B0604020202020204" pitchFamily="34" charset="0"/>
              <a:buNone/>
              <a:defRPr/>
            </a:pPr>
            <a:r>
              <a:rPr lang="en-GB" sz="4800" b="1" dirty="0">
                <a:solidFill>
                  <a:srgbClr val="FF0000"/>
                </a:solidFill>
              </a:rPr>
              <a:t>Suggest one main way or example that your company may use to improve its CSR</a:t>
            </a:r>
          </a:p>
        </p:txBody>
      </p:sp>
    </p:spTree>
    <p:extLst>
      <p:ext uri="{BB962C8B-B14F-4D97-AF65-F5344CB8AC3E}">
        <p14:creationId xmlns:p14="http://schemas.microsoft.com/office/powerpoint/2010/main" val="3655858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641350"/>
          </a:xfrm>
        </p:spPr>
        <p:txBody>
          <a:bodyPr rtlCol="0">
            <a:normAutofit/>
          </a:bodyPr>
          <a:lstStyle/>
          <a:p>
            <a:pPr fontAlgn="auto">
              <a:spcAft>
                <a:spcPts val="0"/>
              </a:spcAft>
              <a:defRPr/>
            </a:pPr>
            <a:r>
              <a:rPr lang="en-GB"/>
              <a:t>Corporate social responsibility</a:t>
            </a:r>
          </a:p>
        </p:txBody>
      </p:sp>
      <p:sp>
        <p:nvSpPr>
          <p:cNvPr id="15363" name="Content Placeholder 2"/>
          <p:cNvSpPr>
            <a:spLocks noGrp="1"/>
          </p:cNvSpPr>
          <p:nvPr>
            <p:ph idx="1"/>
          </p:nvPr>
        </p:nvSpPr>
        <p:spPr>
          <a:xfrm>
            <a:off x="457200" y="1341438"/>
            <a:ext cx="8521700" cy="3749675"/>
          </a:xfrm>
        </p:spPr>
        <p:txBody>
          <a:bodyPr/>
          <a:lstStyle/>
          <a:p>
            <a:pPr>
              <a:buFont typeface="Arial" panose="020B0604020202020204" pitchFamily="34" charset="0"/>
              <a:buNone/>
            </a:pPr>
            <a:r>
              <a:rPr lang="en-GB" altLang="en-US" sz="3000" b="1" i="1">
                <a:solidFill>
                  <a:srgbClr val="0070C0"/>
                </a:solidFill>
              </a:rPr>
              <a:t>	Corporate social responsibility (CSR) </a:t>
            </a:r>
            <a:r>
              <a:rPr lang="en-GB" altLang="en-US" sz="3000"/>
              <a:t>is the commitment by organisations to ‘behave ethically and contribute to economic development while improving the quality of life of the workforce and their families as well as the local community and society at large’.</a:t>
            </a:r>
            <a:r>
              <a:rPr lang="en-GB" altLang="en-US" sz="3000" baseline="30000"/>
              <a:t>1</a:t>
            </a:r>
            <a:endParaRPr lang="en-GB" altLang="en-US" sz="3000"/>
          </a:p>
          <a:p>
            <a:endParaRPr lang="en-GB" altLang="en-US" sz="3000"/>
          </a:p>
          <a:p>
            <a:pPr>
              <a:buFont typeface="Arial" panose="020B0604020202020204" pitchFamily="34" charset="0"/>
              <a:buNone/>
            </a:pPr>
            <a:r>
              <a:rPr lang="en-GB" altLang="en-US" sz="2000"/>
              <a:t>	</a:t>
            </a:r>
            <a:r>
              <a:rPr lang="en-GB" altLang="en-US" sz="2000" baseline="30000"/>
              <a:t>1</a:t>
            </a:r>
            <a:r>
              <a:rPr lang="en-GB" altLang="en-US" sz="2000"/>
              <a:t>  World Business Council for Sustainable Development.</a:t>
            </a:r>
          </a:p>
        </p:txBody>
      </p:sp>
      <p:pic>
        <p:nvPicPr>
          <p:cNvPr id="15364" name="Picture 7"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3238" y="620713"/>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692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78609"/>
            <a:ext cx="8229600" cy="477054"/>
          </a:xfrm>
        </p:spPr>
        <p:txBody>
          <a:bodyPr/>
          <a:lstStyle/>
          <a:p>
            <a:pPr eaLnBrk="1" hangingPunct="1"/>
            <a:r>
              <a:rPr lang="en-GB" altLang="en-US" sz="2800" dirty="0"/>
              <a:t>Corporate social responsibility stances</a:t>
            </a:r>
          </a:p>
        </p:txBody>
      </p:sp>
      <p:sp>
        <p:nvSpPr>
          <p:cNvPr id="15363" name="Rectangle 7"/>
          <p:cNvSpPr>
            <a:spLocks noChangeArrowheads="1"/>
          </p:cNvSpPr>
          <p:nvPr/>
        </p:nvSpPr>
        <p:spPr bwMode="auto">
          <a:xfrm>
            <a:off x="296863" y="5889625"/>
            <a:ext cx="44412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4.2</a:t>
            </a:r>
            <a:r>
              <a:rPr lang="en-US" altLang="en-US" sz="1200" b="1" dirty="0"/>
              <a:t> </a:t>
            </a:r>
            <a:r>
              <a:rPr lang="en-US" altLang="en-US" b="1" dirty="0"/>
              <a:t> </a:t>
            </a:r>
            <a:r>
              <a:rPr lang="en-US" altLang="en-US" sz="1600" dirty="0"/>
              <a:t>Corporate social responsibility stances</a:t>
            </a:r>
          </a:p>
        </p:txBody>
      </p:sp>
      <p:pic>
        <p:nvPicPr>
          <p:cNvPr id="15364" name="Picture 8" descr="Tabl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474788"/>
            <a:ext cx="8208962"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71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68325" y="306552"/>
            <a:ext cx="8229600" cy="907941"/>
          </a:xfrm>
        </p:spPr>
        <p:txBody>
          <a:bodyPr/>
          <a:lstStyle/>
          <a:p>
            <a:pPr eaLnBrk="1" hangingPunct="1"/>
            <a:r>
              <a:rPr lang="en-GB" altLang="en-US" sz="2800" dirty="0"/>
              <a:t>Questions of corporate social responsibility – internal aspects (1)</a:t>
            </a:r>
          </a:p>
        </p:txBody>
      </p:sp>
      <p:sp>
        <p:nvSpPr>
          <p:cNvPr id="16387" name="Rectangle 7"/>
          <p:cNvSpPr>
            <a:spLocks noChangeArrowheads="1"/>
          </p:cNvSpPr>
          <p:nvPr/>
        </p:nvSpPr>
        <p:spPr bwMode="auto">
          <a:xfrm>
            <a:off x="296863" y="5880100"/>
            <a:ext cx="8667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4.3</a:t>
            </a:r>
            <a:r>
              <a:rPr lang="en-US" altLang="en-US" sz="1200" b="1" dirty="0"/>
              <a:t> </a:t>
            </a:r>
            <a:r>
              <a:rPr lang="en-US" altLang="en-US" b="1" dirty="0"/>
              <a:t> </a:t>
            </a:r>
            <a:r>
              <a:rPr lang="en-US" altLang="en-US" sz="1600" dirty="0"/>
              <a:t>Some questions of corporate social responsibility</a:t>
            </a:r>
          </a:p>
        </p:txBody>
      </p:sp>
      <p:pic>
        <p:nvPicPr>
          <p:cNvPr id="16388" name="Picture 9" descr="Table-4-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719263"/>
            <a:ext cx="7993063"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514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5938" y="441623"/>
            <a:ext cx="8229600" cy="846386"/>
          </a:xfrm>
        </p:spPr>
        <p:txBody>
          <a:bodyPr/>
          <a:lstStyle/>
          <a:p>
            <a:pPr eaLnBrk="1" hangingPunct="1"/>
            <a:r>
              <a:rPr lang="en-GB" altLang="en-US" sz="2600" dirty="0"/>
              <a:t>Questions of corporate social responsibility – external aspects (2)</a:t>
            </a:r>
          </a:p>
        </p:txBody>
      </p:sp>
      <p:sp>
        <p:nvSpPr>
          <p:cNvPr id="1741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4501FB7-C962-4428-A428-829FC5392C89}" type="slidenum">
              <a:rPr lang="en-GB" altLang="en-US" sz="1200">
                <a:solidFill>
                  <a:srgbClr val="898989"/>
                </a:solidFill>
              </a:rPr>
              <a:pPr algn="r" eaLnBrk="1" hangingPunct="1"/>
              <a:t>67</a:t>
            </a:fld>
            <a:endParaRPr lang="en-GB" altLang="en-US" sz="1200">
              <a:solidFill>
                <a:srgbClr val="898989"/>
              </a:solidFill>
            </a:endParaRPr>
          </a:p>
        </p:txBody>
      </p:sp>
      <p:sp>
        <p:nvSpPr>
          <p:cNvPr id="17412" name="Rectangle 7"/>
          <p:cNvSpPr>
            <a:spLocks noChangeArrowheads="1"/>
          </p:cNvSpPr>
          <p:nvPr/>
        </p:nvSpPr>
        <p:spPr bwMode="auto">
          <a:xfrm>
            <a:off x="296863" y="5880100"/>
            <a:ext cx="8667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00" dirty="0"/>
              <a:t>Table 4.3</a:t>
            </a:r>
            <a:r>
              <a:rPr lang="en-US" altLang="en-US" sz="1200" b="1" dirty="0"/>
              <a:t> </a:t>
            </a:r>
            <a:r>
              <a:rPr lang="en-US" altLang="en-US" b="1" dirty="0"/>
              <a:t> </a:t>
            </a:r>
            <a:r>
              <a:rPr lang="en-US" altLang="en-US" sz="1600" dirty="0"/>
              <a:t>Some questions of corporate social responsibility (Continued)</a:t>
            </a:r>
          </a:p>
        </p:txBody>
      </p:sp>
      <p:pic>
        <p:nvPicPr>
          <p:cNvPr id="17413" name="Picture 9" descr="Table-4-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474788"/>
            <a:ext cx="7858125"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542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595313"/>
          </a:xfrm>
        </p:spPr>
        <p:txBody>
          <a:bodyPr/>
          <a:lstStyle/>
          <a:p>
            <a:r>
              <a:rPr lang="en-US" dirty="0"/>
              <a:t>STRATEGY &amp; CULTURE</a:t>
            </a:r>
          </a:p>
        </p:txBody>
      </p:sp>
      <p:pic>
        <p:nvPicPr>
          <p:cNvPr id="4" name="Content Placeholder 3"/>
          <p:cNvPicPr>
            <a:picLocks noGrp="1" noChangeAspect="1"/>
          </p:cNvPicPr>
          <p:nvPr>
            <p:ph idx="1"/>
          </p:nvPr>
        </p:nvPicPr>
        <p:blipFill>
          <a:blip r:embed="rId4"/>
          <a:stretch>
            <a:fillRect/>
          </a:stretch>
        </p:blipFill>
        <p:spPr>
          <a:xfrm>
            <a:off x="0" y="1819066"/>
            <a:ext cx="4211960" cy="4130213"/>
          </a:xfrm>
          <a:prstGeom prst="rect">
            <a:avLst/>
          </a:prstGeom>
        </p:spPr>
      </p:pic>
      <p:sp>
        <p:nvSpPr>
          <p:cNvPr id="5" name="Title 1"/>
          <p:cNvSpPr txBox="1">
            <a:spLocks/>
          </p:cNvSpPr>
          <p:nvPr/>
        </p:nvSpPr>
        <p:spPr bwMode="auto">
          <a:xfrm>
            <a:off x="827584" y="1315011"/>
            <a:ext cx="8229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spAutoFit/>
          </a:bodyPr>
          <a:lstStyle>
            <a:lvl1pPr algn="ctr" rtl="0" eaLnBrk="0" fontAlgn="base" hangingPunct="0">
              <a:spcBef>
                <a:spcPct val="0"/>
              </a:spcBef>
              <a:spcAft>
                <a:spcPct val="0"/>
              </a:spcAft>
              <a:defRPr sz="3600" b="1" kern="1200">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r>
              <a:rPr lang="en-US" sz="2800" i="1" dirty="0">
                <a:latin typeface="Blackadder ITC" panose="04020505051007020D02" pitchFamily="82" charset="0"/>
              </a:rPr>
              <a:t>----  Behind the Mask   ---</a:t>
            </a:r>
          </a:p>
        </p:txBody>
      </p:sp>
      <p:pic>
        <p:nvPicPr>
          <p:cNvPr id="6" name="IMG_230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11960" y="3429000"/>
            <a:ext cx="5024114" cy="3521074"/>
          </a:xfrm>
          <a:prstGeom prst="rect">
            <a:avLst/>
          </a:prstGeom>
        </p:spPr>
      </p:pic>
    </p:spTree>
    <p:extLst>
      <p:ext uri="{BB962C8B-B14F-4D97-AF65-F5344CB8AC3E}">
        <p14:creationId xmlns:p14="http://schemas.microsoft.com/office/powerpoint/2010/main" val="231731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35496" y="1556792"/>
            <a:ext cx="8229600" cy="595313"/>
          </a:xfrm>
        </p:spPr>
        <p:txBody>
          <a:bodyPr rtlCol="0">
            <a:normAutofit fontScale="90000"/>
          </a:bodyPr>
          <a:lstStyle/>
          <a:p>
            <a:pPr fontAlgn="auto">
              <a:spcAft>
                <a:spcPts val="0"/>
              </a:spcAft>
              <a:defRPr/>
            </a:pPr>
            <a:r>
              <a:rPr lang="en-US" u="sng" dirty="0">
                <a:latin typeface="Arial" pitchFamily="34" charset="0"/>
              </a:rPr>
              <a:t>Ex. 8</a:t>
            </a:r>
            <a:br>
              <a:rPr lang="en-US" u="sng" dirty="0">
                <a:latin typeface="Arial" pitchFamily="34" charset="0"/>
              </a:rPr>
            </a:br>
            <a:br>
              <a:rPr lang="en-US" u="sng" dirty="0">
                <a:latin typeface="Arial" pitchFamily="34" charset="0"/>
              </a:rPr>
            </a:br>
            <a:r>
              <a:rPr lang="en-US" u="sng" dirty="0">
                <a:latin typeface="Arial" pitchFamily="34" charset="0"/>
              </a:rPr>
              <a:t>The CULTURAL WEB </a:t>
            </a:r>
            <a:br>
              <a:rPr lang="en-US" dirty="0">
                <a:latin typeface="Arial" pitchFamily="34" charset="0"/>
              </a:rPr>
            </a:br>
            <a:endParaRPr lang="en-GB" dirty="0">
              <a:latin typeface="Arial" pitchFamily="34" charset="0"/>
            </a:endParaRPr>
          </a:p>
        </p:txBody>
      </p:sp>
      <p:sp>
        <p:nvSpPr>
          <p:cNvPr id="19459" name="Content Placeholder 2"/>
          <p:cNvSpPr>
            <a:spLocks noGrp="1"/>
          </p:cNvSpPr>
          <p:nvPr>
            <p:ph idx="1"/>
          </p:nvPr>
        </p:nvSpPr>
        <p:spPr/>
        <p:txBody>
          <a:bodyPr/>
          <a:lstStyle/>
          <a:p>
            <a:pPr>
              <a:lnSpc>
                <a:spcPct val="200000"/>
              </a:lnSpc>
              <a:buFont typeface="Arial" panose="020B0604020202020204" pitchFamily="34" charset="0"/>
              <a:buNone/>
            </a:pPr>
            <a:r>
              <a:rPr lang="en-US" altLang="en-US" sz="3000" dirty="0">
                <a:solidFill>
                  <a:srgbClr val="FF0000"/>
                </a:solidFill>
                <a:latin typeface="Arial" panose="020B0604020202020204" pitchFamily="34" charset="0"/>
              </a:rPr>
              <a:t>Which of the elements of your Organization’s Cultural Web most greatly influenced or determined your:</a:t>
            </a:r>
          </a:p>
          <a:p>
            <a:pPr marL="971550" lvl="1" indent="-571500">
              <a:lnSpc>
                <a:spcPct val="200000"/>
              </a:lnSpc>
              <a:buFont typeface="Arial" panose="020B0604020202020204" pitchFamily="34" charset="0"/>
              <a:buAutoNum type="romanLcPeriod"/>
            </a:pPr>
            <a:r>
              <a:rPr lang="en-US" altLang="en-US" sz="2600" b="1" dirty="0">
                <a:solidFill>
                  <a:srgbClr val="7030A0"/>
                </a:solidFill>
                <a:latin typeface="Arial" panose="020B0604020202020204" pitchFamily="34" charset="0"/>
              </a:rPr>
              <a:t>Organizational Culture</a:t>
            </a:r>
          </a:p>
          <a:p>
            <a:pPr marL="971550" lvl="1" indent="-571500">
              <a:lnSpc>
                <a:spcPct val="200000"/>
              </a:lnSpc>
              <a:buFont typeface="Arial" panose="020B0604020202020204" pitchFamily="34" charset="0"/>
              <a:buAutoNum type="romanLcPeriod"/>
            </a:pPr>
            <a:r>
              <a:rPr lang="en-US" altLang="en-US" sz="2600" b="1" dirty="0">
                <a:solidFill>
                  <a:srgbClr val="7030A0"/>
                </a:solidFill>
                <a:latin typeface="Arial" panose="020B0604020202020204" pitchFamily="34" charset="0"/>
              </a:rPr>
              <a:t>Organizational Strategy</a:t>
            </a:r>
            <a:endParaRPr lang="en-GB" altLang="en-US" sz="2600" b="1" dirty="0">
              <a:solidFill>
                <a:srgbClr val="7030A0"/>
              </a:solidFill>
              <a:latin typeface="Arial" panose="020B0604020202020204" pitchFamily="34" charset="0"/>
            </a:endParaRPr>
          </a:p>
        </p:txBody>
      </p:sp>
    </p:spTree>
    <p:extLst>
      <p:ext uri="{BB962C8B-B14F-4D97-AF65-F5344CB8AC3E}">
        <p14:creationId xmlns:p14="http://schemas.microsoft.com/office/powerpoint/2010/main" val="13613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a:latin typeface="Arial" panose="020B0604020202020204" pitchFamily="34" charset="0"/>
              </a:rPr>
              <a:t>The PESTEL framework (ii)</a:t>
            </a:r>
          </a:p>
        </p:txBody>
      </p:sp>
      <p:sp>
        <p:nvSpPr>
          <p:cNvPr id="3" name="Content Placeholder 2"/>
          <p:cNvSpPr>
            <a:spLocks noGrp="1"/>
          </p:cNvSpPr>
          <p:nvPr>
            <p:ph idx="1"/>
          </p:nvPr>
        </p:nvSpPr>
        <p:spPr>
          <a:xfrm>
            <a:off x="457200" y="1214438"/>
            <a:ext cx="8229600" cy="5000625"/>
          </a:xfrm>
        </p:spPr>
        <p:txBody>
          <a:bodyPr>
            <a:normAutofit lnSpcReduction="10000"/>
          </a:bodyPr>
          <a:lstStyle/>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Political Factors:  </a:t>
            </a:r>
            <a:r>
              <a:rPr lang="en-GB" sz="2800" dirty="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a:p>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Economic Factors:  </a:t>
            </a:r>
            <a:r>
              <a:rPr lang="en-GB" sz="2800" dirty="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a:p>
          <a:p>
            <a:pPr marL="292100" indent="-292100" eaLnBrk="1" hangingPunct="1">
              <a:lnSpc>
                <a:spcPct val="80000"/>
              </a:lnSpc>
              <a:spcBef>
                <a:spcPct val="15000"/>
              </a:spcBef>
              <a:buClr>
                <a:srgbClr val="0F6FC6"/>
              </a:buClr>
              <a:buSzTx/>
              <a:buFontTx/>
              <a:buChar char="•"/>
              <a:defRPr/>
            </a:pPr>
            <a:r>
              <a:rPr lang="en-GB" sz="2800" b="1" i="1" dirty="0">
                <a:solidFill>
                  <a:srgbClr val="0070C0"/>
                </a:solidFill>
              </a:rPr>
              <a:t>Socio-cultural Factors:  </a:t>
            </a:r>
            <a:r>
              <a:rPr lang="en-GB" sz="2800" dirty="0"/>
              <a:t>For example, population changes, income distribution, lifestyle changes, consumerism, changes in culture and fashion.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9552" y="530225"/>
            <a:ext cx="8229600" cy="595313"/>
          </a:xfrm>
        </p:spPr>
        <p:txBody>
          <a:bodyPr rtlCol="0">
            <a:normAutofit fontScale="90000"/>
          </a:bodyPr>
          <a:lstStyle/>
          <a:p>
            <a:pPr fontAlgn="auto">
              <a:spcAft>
                <a:spcPts val="0"/>
              </a:spcAft>
              <a:defRPr/>
            </a:pPr>
            <a:r>
              <a:rPr lang="en-GB" dirty="0">
                <a:latin typeface="Arial" pitchFamily="34" charset="0"/>
              </a:rPr>
              <a:t>The cultural web of an organisation</a:t>
            </a:r>
            <a:br>
              <a:rPr lang="en-GB" dirty="0">
                <a:latin typeface="Arial" pitchFamily="34" charset="0"/>
              </a:rPr>
            </a:br>
            <a:r>
              <a:rPr lang="en-GB" dirty="0">
                <a:latin typeface="Arial" pitchFamily="34" charset="0"/>
              </a:rPr>
              <a:t> </a:t>
            </a:r>
          </a:p>
        </p:txBody>
      </p:sp>
      <p:pic>
        <p:nvPicPr>
          <p:cNvPr id="18435" name="Picture 8" descr="M05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52" y="1052513"/>
            <a:ext cx="784860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308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5294" y="650058"/>
            <a:ext cx="8229600" cy="477054"/>
          </a:xfrm>
        </p:spPr>
        <p:txBody>
          <a:bodyPr/>
          <a:lstStyle/>
          <a:p>
            <a:pPr eaLnBrk="1" hangingPunct="1"/>
            <a:r>
              <a:rPr lang="en-GB" altLang="en-US" sz="2800" dirty="0">
                <a:latin typeface="Arial" panose="020B0604020202020204" pitchFamily="34" charset="0"/>
              </a:rPr>
              <a:t>Culture’s influence on strategy development</a:t>
            </a:r>
          </a:p>
        </p:txBody>
      </p:sp>
      <p:sp>
        <p:nvSpPr>
          <p:cNvPr id="20483" name="Rectangle 7"/>
          <p:cNvSpPr>
            <a:spLocks noChangeArrowheads="1"/>
          </p:cNvSpPr>
          <p:nvPr/>
        </p:nvSpPr>
        <p:spPr bwMode="auto">
          <a:xfrm>
            <a:off x="304800" y="5889625"/>
            <a:ext cx="8669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Figure 5.6 </a:t>
            </a:r>
            <a:r>
              <a:rPr lang="en-US" altLang="en-US" dirty="0"/>
              <a:t> Culture’s influence on strategy development</a:t>
            </a:r>
          </a:p>
          <a:p>
            <a:pPr eaLnBrk="1" hangingPunct="1"/>
            <a:r>
              <a:rPr lang="en-US" altLang="en-US" sz="800" i="1" dirty="0"/>
              <a:t>Source</a:t>
            </a:r>
            <a:r>
              <a:rPr lang="en-US" altLang="en-US" sz="800" dirty="0"/>
              <a:t>: Adapted from P. </a:t>
            </a:r>
            <a:r>
              <a:rPr lang="en-US" altLang="en-US" sz="800" dirty="0" err="1"/>
              <a:t>Gringer</a:t>
            </a:r>
            <a:r>
              <a:rPr lang="en-US" altLang="en-US" sz="800" dirty="0"/>
              <a:t> and J.-C. Spender, </a:t>
            </a:r>
            <a:r>
              <a:rPr lang="en-US" altLang="en-US" sz="800" i="1" dirty="0"/>
              <a:t>Turnaround: Managerial Recipes for Strategic Success</a:t>
            </a:r>
            <a:r>
              <a:rPr lang="en-US" altLang="en-US" sz="800" dirty="0"/>
              <a:t>, Associated Business Press, 1979, p. 203</a:t>
            </a:r>
          </a:p>
        </p:txBody>
      </p:sp>
      <p:pic>
        <p:nvPicPr>
          <p:cNvPr id="20484" name="Picture 8" descr="M05NF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388" y="1484313"/>
            <a:ext cx="69834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733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latin typeface="Arial" panose="020B0604020202020204" pitchFamily="34" charset="0"/>
              </a:rPr>
              <a:t>The paradigm</a:t>
            </a:r>
          </a:p>
        </p:txBody>
      </p:sp>
      <p:sp>
        <p:nvSpPr>
          <p:cNvPr id="15363" name="Content Placeholder 2"/>
          <p:cNvSpPr>
            <a:spLocks noGrp="1"/>
          </p:cNvSpPr>
          <p:nvPr>
            <p:ph idx="1"/>
          </p:nvPr>
        </p:nvSpPr>
        <p:spPr/>
        <p:txBody>
          <a:bodyPr/>
          <a:lstStyle/>
          <a:p>
            <a:pPr marL="9525" indent="-9525" eaLnBrk="1" hangingPunct="1">
              <a:buFont typeface="Arial" panose="020B0604020202020204" pitchFamily="34" charset="0"/>
              <a:buNone/>
              <a:tabLst>
                <a:tab pos="292100" algn="l"/>
              </a:tabLst>
            </a:pPr>
            <a:r>
              <a:rPr lang="en-GB" altLang="en-US" sz="3000" b="1" i="1" dirty="0">
                <a:solidFill>
                  <a:srgbClr val="0070C0"/>
                </a:solidFill>
                <a:latin typeface="Arial" panose="020B0604020202020204" pitchFamily="34" charset="0"/>
              </a:rPr>
              <a:t>The paradigm </a:t>
            </a:r>
            <a:r>
              <a:rPr lang="en-GB" altLang="en-US" sz="3000" dirty="0">
                <a:latin typeface="Arial" panose="020B0604020202020204" pitchFamily="34" charset="0"/>
              </a:rPr>
              <a:t>is the set of assumptions held in common and taken for granted in an organisation.</a:t>
            </a:r>
          </a:p>
          <a:p>
            <a:pPr marL="9525" indent="-9525" eaLnBrk="1" hangingPunct="1">
              <a:buFont typeface="Arial" panose="020B0604020202020204" pitchFamily="34" charset="0"/>
              <a:buNone/>
              <a:tabLst>
                <a:tab pos="292100" algn="l"/>
              </a:tabLst>
            </a:pPr>
            <a:r>
              <a:rPr lang="en-GB" altLang="en-US" sz="3000" dirty="0">
                <a:latin typeface="Arial" panose="020B0604020202020204" pitchFamily="34" charset="0"/>
              </a:rPr>
              <a:t>	The paradigm:</a:t>
            </a:r>
          </a:p>
          <a:p>
            <a:pPr marL="9525" indent="-9525" eaLnBrk="1" hangingPunct="1">
              <a:tabLst>
                <a:tab pos="292100" algn="l"/>
              </a:tabLst>
            </a:pPr>
            <a:r>
              <a:rPr lang="en-GB" altLang="en-US" sz="3000" dirty="0">
                <a:latin typeface="Arial" panose="020B0604020202020204" pitchFamily="34" charset="0"/>
              </a:rPr>
              <a:t>	is built on </a:t>
            </a:r>
            <a:r>
              <a:rPr lang="en-GB" altLang="en-US" sz="3000" i="1" dirty="0">
                <a:solidFill>
                  <a:srgbClr val="0070C0"/>
                </a:solidFill>
                <a:latin typeface="Arial" panose="020B0604020202020204" pitchFamily="34" charset="0"/>
              </a:rPr>
              <a:t>collective experience</a:t>
            </a:r>
          </a:p>
          <a:p>
            <a:pPr marL="9525" indent="-9525" eaLnBrk="1" hangingPunct="1">
              <a:tabLst>
                <a:tab pos="292100" algn="l"/>
              </a:tabLst>
            </a:pPr>
            <a:r>
              <a:rPr lang="en-GB" altLang="en-US" sz="3000" dirty="0">
                <a:latin typeface="Arial" panose="020B0604020202020204" pitchFamily="34" charset="0"/>
              </a:rPr>
              <a:t>	informs </a:t>
            </a:r>
            <a:r>
              <a:rPr lang="en-GB" altLang="en-US" sz="3000" i="1" dirty="0">
                <a:solidFill>
                  <a:srgbClr val="0070C0"/>
                </a:solidFill>
                <a:latin typeface="Arial" panose="020B0604020202020204" pitchFamily="34" charset="0"/>
              </a:rPr>
              <a:t>what people </a:t>
            </a:r>
            <a:r>
              <a:rPr lang="en-GB" altLang="en-US" sz="3000" dirty="0">
                <a:latin typeface="Arial" panose="020B0604020202020204" pitchFamily="34" charset="0"/>
              </a:rPr>
              <a:t>in the organisation </a:t>
            </a:r>
            <a:r>
              <a:rPr lang="en-GB" altLang="en-US" sz="3000" dirty="0">
                <a:solidFill>
                  <a:srgbClr val="0070C0"/>
                </a:solidFill>
                <a:latin typeface="Arial" panose="020B0604020202020204" pitchFamily="34" charset="0"/>
              </a:rPr>
              <a:t>do</a:t>
            </a:r>
            <a:r>
              <a:rPr lang="en-GB" altLang="en-US" sz="3000" dirty="0">
                <a:latin typeface="Arial" panose="020B0604020202020204" pitchFamily="34" charset="0"/>
              </a:rPr>
              <a:t> </a:t>
            </a:r>
          </a:p>
          <a:p>
            <a:pPr marL="9525" indent="-9525" eaLnBrk="1" hangingPunct="1">
              <a:tabLst>
                <a:tab pos="292100" algn="l"/>
              </a:tabLst>
            </a:pPr>
            <a:r>
              <a:rPr lang="en-GB" altLang="en-US" sz="3000" dirty="0">
                <a:latin typeface="Arial" panose="020B0604020202020204" pitchFamily="34" charset="0"/>
              </a:rPr>
              <a:t>	influences how organisations </a:t>
            </a:r>
            <a:r>
              <a:rPr lang="en-GB" altLang="en-US" sz="3000" i="1" dirty="0">
                <a:solidFill>
                  <a:srgbClr val="0070C0"/>
                </a:solidFill>
                <a:latin typeface="Arial" panose="020B0604020202020204" pitchFamily="34" charset="0"/>
              </a:rPr>
              <a:t>respond to 	change.</a:t>
            </a:r>
            <a:endParaRPr lang="en-GB" altLang="en-US" sz="3000" dirty="0">
              <a:latin typeface="Arial" panose="020B0604020202020204" pitchFamily="34" charset="0"/>
            </a:endParaRPr>
          </a:p>
        </p:txBody>
      </p:sp>
      <p:pic>
        <p:nvPicPr>
          <p:cNvPr id="15364"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423863"/>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946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latin typeface="Arial" panose="020B0604020202020204" pitchFamily="34" charset="0"/>
              </a:rPr>
              <a:t>The cultural web</a:t>
            </a:r>
          </a:p>
        </p:txBody>
      </p:sp>
      <p:sp>
        <p:nvSpPr>
          <p:cNvPr id="21507" name="Content Placeholder 2"/>
          <p:cNvSpPr>
            <a:spLocks noGrp="1"/>
          </p:cNvSpPr>
          <p:nvPr>
            <p:ph idx="1"/>
          </p:nvPr>
        </p:nvSpPr>
        <p:spPr>
          <a:xfrm>
            <a:off x="504825" y="1357313"/>
            <a:ext cx="8229600" cy="2378075"/>
          </a:xfrm>
        </p:spPr>
        <p:txBody>
          <a:bodyPr/>
          <a:lstStyle/>
          <a:p>
            <a:pPr eaLnBrk="1" hangingPunct="1">
              <a:buFont typeface="Arial" panose="020B0604020202020204" pitchFamily="34" charset="0"/>
              <a:buNone/>
            </a:pPr>
            <a:r>
              <a:rPr lang="en-GB" altLang="en-US" sz="3000" b="1" i="1">
                <a:solidFill>
                  <a:srgbClr val="0070C0"/>
                </a:solidFill>
                <a:latin typeface="Arial" panose="020B0604020202020204" pitchFamily="34" charset="0"/>
              </a:rPr>
              <a:t>	The cultural web </a:t>
            </a:r>
            <a:r>
              <a:rPr lang="en-GB" altLang="en-US" sz="3000">
                <a:latin typeface="Arial" panose="020B0604020202020204" pitchFamily="34" charset="0"/>
              </a:rPr>
              <a:t>shows the behavioural, physical and symbolic manifestations of a culture that inform and are informed by the taken-for-granted assumptions, or paradigm, of an organisation</a:t>
            </a:r>
          </a:p>
        </p:txBody>
      </p:sp>
      <p:pic>
        <p:nvPicPr>
          <p:cNvPr id="21508" name="Picture 4" descr="k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6675" y="423863"/>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88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78609"/>
            <a:ext cx="8229600" cy="477054"/>
          </a:xfrm>
        </p:spPr>
        <p:txBody>
          <a:bodyPr/>
          <a:lstStyle/>
          <a:p>
            <a:pPr eaLnBrk="1" hangingPunct="1"/>
            <a:r>
              <a:rPr lang="en-GB" altLang="en-US" sz="2800" dirty="0">
                <a:latin typeface="Arial" panose="020B0604020202020204" pitchFamily="34" charset="0"/>
              </a:rPr>
              <a:t>The cultural web of an organisation (1)</a:t>
            </a:r>
          </a:p>
        </p:txBody>
      </p:sp>
      <p:sp>
        <p:nvSpPr>
          <p:cNvPr id="22531" name="Rectangle 7"/>
          <p:cNvSpPr>
            <a:spLocks noChangeArrowheads="1"/>
          </p:cNvSpPr>
          <p:nvPr/>
        </p:nvSpPr>
        <p:spPr bwMode="auto">
          <a:xfrm>
            <a:off x="304800" y="5889625"/>
            <a:ext cx="8669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Figure 5.7 </a:t>
            </a:r>
            <a:r>
              <a:rPr lang="en-US" altLang="en-US"/>
              <a:t> The cultural web of an organisation</a:t>
            </a:r>
          </a:p>
        </p:txBody>
      </p:sp>
      <p:pic>
        <p:nvPicPr>
          <p:cNvPr id="22532" name="Picture 8" descr="M05NF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676400"/>
            <a:ext cx="764381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85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3" y="411957"/>
            <a:ext cx="8229600" cy="1143000"/>
          </a:xfrm>
        </p:spPr>
        <p:txBody>
          <a:bodyPr/>
          <a:lstStyle/>
          <a:p>
            <a:pPr eaLnBrk="1" hangingPunct="1"/>
            <a:r>
              <a:rPr lang="en-GB" altLang="en-US" sz="3000" dirty="0">
                <a:latin typeface="Arial" panose="020B0604020202020204" pitchFamily="34" charset="0"/>
              </a:rPr>
              <a:t>The cultural web of an</a:t>
            </a:r>
            <a:br>
              <a:rPr lang="en-GB" altLang="en-US" sz="3000" dirty="0">
                <a:latin typeface="Arial" panose="020B0604020202020204" pitchFamily="34" charset="0"/>
              </a:rPr>
            </a:br>
            <a:r>
              <a:rPr lang="en-GB" altLang="en-US" sz="3000" dirty="0">
                <a:latin typeface="Arial" panose="020B0604020202020204" pitchFamily="34" charset="0"/>
              </a:rPr>
              <a:t>organisation (2) – stories</a:t>
            </a:r>
            <a:br>
              <a:rPr lang="en-GB" altLang="en-US" sz="3000" dirty="0">
                <a:latin typeface="Arial" panose="020B0604020202020204" pitchFamily="34" charset="0"/>
              </a:rPr>
            </a:br>
            <a:r>
              <a:rPr lang="en-GB" altLang="en-US" sz="3000" dirty="0">
                <a:latin typeface="Arial" panose="020B0604020202020204" pitchFamily="34" charset="0"/>
              </a:rPr>
              <a:t>--------------------------------------------</a:t>
            </a:r>
          </a:p>
        </p:txBody>
      </p:sp>
      <p:sp>
        <p:nvSpPr>
          <p:cNvPr id="23555" name="Content Placeholder 2"/>
          <p:cNvSpPr>
            <a:spLocks noGrp="1"/>
          </p:cNvSpPr>
          <p:nvPr>
            <p:ph idx="1"/>
          </p:nvPr>
        </p:nvSpPr>
        <p:spPr>
          <a:xfrm>
            <a:off x="212727" y="2828132"/>
            <a:ext cx="5883274" cy="2354262"/>
          </a:xfrm>
        </p:spPr>
        <p:txBody>
          <a:bodyPr/>
          <a:lstStyle/>
          <a:p>
            <a:pPr eaLnBrk="1" hangingPunct="1">
              <a:lnSpc>
                <a:spcPct val="90000"/>
              </a:lnSpc>
            </a:pPr>
            <a:r>
              <a:rPr lang="en-US" altLang="en-US" sz="3000" dirty="0">
                <a:latin typeface="Arial" panose="020B0604020202020204" pitchFamily="34" charset="0"/>
              </a:rPr>
              <a:t>What core beliefs do the stories reflect?</a:t>
            </a:r>
          </a:p>
          <a:p>
            <a:pPr eaLnBrk="1" hangingPunct="1">
              <a:lnSpc>
                <a:spcPct val="90000"/>
              </a:lnSpc>
            </a:pPr>
            <a:r>
              <a:rPr lang="en-US" altLang="en-US" sz="3000" dirty="0">
                <a:latin typeface="Arial" panose="020B0604020202020204" pitchFamily="34" charset="0"/>
              </a:rPr>
              <a:t>What stories are commonly told e.g. to newcomers</a:t>
            </a:r>
          </a:p>
          <a:p>
            <a:pPr eaLnBrk="1" hangingPunct="1">
              <a:lnSpc>
                <a:spcPct val="90000"/>
              </a:lnSpc>
            </a:pPr>
            <a:r>
              <a:rPr lang="en-US" altLang="en-US" sz="3000" dirty="0">
                <a:latin typeface="Arial" panose="020B0604020202020204" pitchFamily="34" charset="0"/>
              </a:rPr>
              <a:t>How do these stories reflect core assumptions and beliefs?</a:t>
            </a:r>
          </a:p>
        </p:txBody>
      </p:sp>
      <p:sp>
        <p:nvSpPr>
          <p:cNvPr id="9" name="Oval 9"/>
          <p:cNvSpPr>
            <a:spLocks noChangeArrowheads="1"/>
          </p:cNvSpPr>
          <p:nvPr/>
        </p:nvSpPr>
        <p:spPr bwMode="auto">
          <a:xfrm>
            <a:off x="7237413" y="4797425"/>
            <a:ext cx="1511300" cy="136842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Paradigm</a:t>
            </a:r>
          </a:p>
        </p:txBody>
      </p:sp>
      <p:sp>
        <p:nvSpPr>
          <p:cNvPr id="10" name="Oval 3"/>
          <p:cNvSpPr>
            <a:spLocks noChangeArrowheads="1"/>
          </p:cNvSpPr>
          <p:nvPr/>
        </p:nvSpPr>
        <p:spPr bwMode="auto">
          <a:xfrm>
            <a:off x="6445250" y="4005263"/>
            <a:ext cx="1400175" cy="12954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Stories</a:t>
            </a:r>
          </a:p>
        </p:txBody>
      </p:sp>
    </p:spTree>
    <p:extLst>
      <p:ext uri="{BB962C8B-B14F-4D97-AF65-F5344CB8AC3E}">
        <p14:creationId xmlns:p14="http://schemas.microsoft.com/office/powerpoint/2010/main" val="1968081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9713" y="336551"/>
            <a:ext cx="8964612" cy="1020762"/>
          </a:xfrm>
        </p:spPr>
        <p:txBody>
          <a:bodyPr/>
          <a:lstStyle/>
          <a:p>
            <a:pPr eaLnBrk="1" hangingPunct="1"/>
            <a:r>
              <a:rPr lang="en-GB" altLang="en-US" sz="3000" b="1" dirty="0">
                <a:latin typeface="Arial" panose="020B0604020202020204" pitchFamily="34" charset="0"/>
              </a:rPr>
              <a:t>The cultural web of an</a:t>
            </a:r>
            <a:br>
              <a:rPr lang="en-GB" altLang="en-US" sz="3000" b="1" dirty="0">
                <a:latin typeface="Arial" panose="020B0604020202020204" pitchFamily="34" charset="0"/>
              </a:rPr>
            </a:br>
            <a:r>
              <a:rPr lang="en-GB" altLang="en-US" sz="3000" b="1" dirty="0">
                <a:latin typeface="Arial" panose="020B0604020202020204" pitchFamily="34" charset="0"/>
              </a:rPr>
              <a:t>organisation (3) – symbols</a:t>
            </a:r>
            <a:br>
              <a:rPr lang="en-GB" altLang="en-US" sz="3000" b="1" dirty="0">
                <a:latin typeface="Arial" panose="020B0604020202020204" pitchFamily="34" charset="0"/>
              </a:rPr>
            </a:br>
            <a:r>
              <a:rPr lang="en-GB" altLang="en-US" sz="3000" b="1" dirty="0">
                <a:latin typeface="Arial" panose="020B0604020202020204" pitchFamily="34" charset="0"/>
              </a:rPr>
              <a:t>---------------------------------------------</a:t>
            </a:r>
            <a:endParaRPr lang="en-US" altLang="en-US" sz="3000" b="1" dirty="0">
              <a:latin typeface="Arial" panose="020B0604020202020204" pitchFamily="34" charset="0"/>
            </a:endParaRPr>
          </a:p>
        </p:txBody>
      </p:sp>
      <p:sp>
        <p:nvSpPr>
          <p:cNvPr id="24579" name="Content Placeholder 10"/>
          <p:cNvSpPr>
            <a:spLocks noGrp="1"/>
          </p:cNvSpPr>
          <p:nvPr>
            <p:ph idx="1"/>
          </p:nvPr>
        </p:nvSpPr>
        <p:spPr>
          <a:xfrm>
            <a:off x="214313" y="1676399"/>
            <a:ext cx="7177087" cy="3281363"/>
          </a:xfrm>
        </p:spPr>
        <p:txBody>
          <a:bodyPr/>
          <a:lstStyle/>
          <a:p>
            <a:pPr eaLnBrk="1" hangingPunct="1"/>
            <a:r>
              <a:rPr lang="en-GB" altLang="en-US" sz="3000" dirty="0">
                <a:latin typeface="Arial" panose="020B0604020202020204" pitchFamily="34" charset="0"/>
              </a:rPr>
              <a:t>Symbols are objects, events, acts or people that convey, maintain or create meaning over and above their functional purpose.</a:t>
            </a:r>
            <a:endParaRPr lang="en-US" altLang="en-US" sz="3000" dirty="0">
              <a:latin typeface="Arial" panose="020B0604020202020204" pitchFamily="34" charset="0"/>
            </a:endParaRPr>
          </a:p>
          <a:p>
            <a:pPr eaLnBrk="1" hangingPunct="1"/>
            <a:r>
              <a:rPr lang="en-US" altLang="en-US" sz="3000" dirty="0">
                <a:latin typeface="Arial" panose="020B0604020202020204" pitchFamily="34" charset="0"/>
              </a:rPr>
              <a:t>What objects, people or events do people in the </a:t>
            </a:r>
            <a:r>
              <a:rPr lang="en-US" altLang="en-US" sz="3000" dirty="0" err="1">
                <a:latin typeface="Arial" panose="020B0604020202020204" pitchFamily="34" charset="0"/>
              </a:rPr>
              <a:t>organisation</a:t>
            </a:r>
            <a:r>
              <a:rPr lang="en-US" altLang="en-US" sz="3000" dirty="0">
                <a:latin typeface="Arial" panose="020B0604020202020204" pitchFamily="34" charset="0"/>
              </a:rPr>
              <a:t> particularly identify with?</a:t>
            </a:r>
          </a:p>
          <a:p>
            <a:pPr eaLnBrk="1" hangingPunct="1"/>
            <a:r>
              <a:rPr lang="en-US" altLang="en-US" sz="3000" dirty="0">
                <a:latin typeface="Arial" panose="020B0604020202020204" pitchFamily="34" charset="0"/>
              </a:rPr>
              <a:t>What are these related to in the</a:t>
            </a:r>
          </a:p>
          <a:p>
            <a:pPr eaLnBrk="1" hangingPunct="1">
              <a:buFont typeface="Arial" panose="020B0604020202020204" pitchFamily="34" charset="0"/>
              <a:buNone/>
            </a:pPr>
            <a:r>
              <a:rPr lang="en-US" altLang="en-US" sz="3000" dirty="0">
                <a:latin typeface="Arial" panose="020B0604020202020204" pitchFamily="34" charset="0"/>
              </a:rPr>
              <a:t>	history of the </a:t>
            </a:r>
            <a:r>
              <a:rPr lang="en-US" altLang="en-US" sz="3000" dirty="0" err="1">
                <a:latin typeface="Arial" panose="020B0604020202020204" pitchFamily="34" charset="0"/>
              </a:rPr>
              <a:t>organisation</a:t>
            </a:r>
            <a:r>
              <a:rPr lang="en-US" altLang="en-US" sz="3000" dirty="0">
                <a:latin typeface="Arial" panose="020B0604020202020204" pitchFamily="34" charset="0"/>
              </a:rPr>
              <a:t>?</a:t>
            </a:r>
          </a:p>
        </p:txBody>
      </p:sp>
      <p:sp>
        <p:nvSpPr>
          <p:cNvPr id="328708" name="Oval 4"/>
          <p:cNvSpPr>
            <a:spLocks noChangeArrowheads="1"/>
          </p:cNvSpPr>
          <p:nvPr/>
        </p:nvSpPr>
        <p:spPr bwMode="auto">
          <a:xfrm>
            <a:off x="7034213" y="3851275"/>
            <a:ext cx="1647825" cy="14398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Symbols</a:t>
            </a:r>
          </a:p>
        </p:txBody>
      </p:sp>
      <p:sp>
        <p:nvSpPr>
          <p:cNvPr id="328713" name="Oval 9"/>
          <p:cNvSpPr>
            <a:spLocks noChangeArrowheads="1"/>
          </p:cNvSpPr>
          <p:nvPr/>
        </p:nvSpPr>
        <p:spPr bwMode="auto">
          <a:xfrm>
            <a:off x="6084888" y="4713288"/>
            <a:ext cx="1579562" cy="1524000"/>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Tree>
    <p:extLst>
      <p:ext uri="{BB962C8B-B14F-4D97-AF65-F5344CB8AC3E}">
        <p14:creationId xmlns:p14="http://schemas.microsoft.com/office/powerpoint/2010/main" val="759726605"/>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08"/>
                                        </p:tgtEl>
                                        <p:attrNameLst>
                                          <p:attrName>style.visibility</p:attrName>
                                        </p:attrNameLst>
                                      </p:cBhvr>
                                      <p:to>
                                        <p:strVal val="visible"/>
                                      </p:to>
                                    </p:set>
                                    <p:animEffect transition="in" filter="blinds(horizontal)">
                                      <p:cBhvr>
                                        <p:cTn id="10"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781" y="609600"/>
            <a:ext cx="8893175" cy="1190625"/>
          </a:xfrm>
        </p:spPr>
        <p:txBody>
          <a:bodyPr/>
          <a:lstStyle/>
          <a:p>
            <a:pPr eaLnBrk="1" hangingPunct="1"/>
            <a:r>
              <a:rPr lang="en-GB" altLang="en-US" sz="3000" b="1" dirty="0">
                <a:latin typeface="Arial" panose="020B0604020202020204" pitchFamily="34" charset="0"/>
              </a:rPr>
              <a:t>The cultural web of an</a:t>
            </a:r>
            <a:br>
              <a:rPr lang="en-GB" altLang="en-US" sz="3000" b="1" dirty="0">
                <a:latin typeface="Arial" panose="020B0604020202020204" pitchFamily="34" charset="0"/>
              </a:rPr>
            </a:br>
            <a:r>
              <a:rPr lang="en-GB" altLang="en-US" sz="3000" b="1" dirty="0">
                <a:latin typeface="Arial" panose="020B0604020202020204" pitchFamily="34" charset="0"/>
              </a:rPr>
              <a:t>organisation (4) – power structures</a:t>
            </a:r>
            <a:br>
              <a:rPr lang="en-GB" altLang="en-US" sz="3000" b="1" dirty="0">
                <a:latin typeface="Arial" panose="020B0604020202020204" pitchFamily="34" charset="0"/>
              </a:rPr>
            </a:br>
            <a:r>
              <a:rPr lang="en-GB" altLang="en-US" sz="3000" b="1" dirty="0">
                <a:latin typeface="Arial" panose="020B0604020202020204" pitchFamily="34" charset="0"/>
              </a:rPr>
              <a:t>------------------------------------------------------</a:t>
            </a:r>
            <a:endParaRPr lang="en-US" altLang="en-US" sz="3000" b="1" dirty="0">
              <a:latin typeface="Arial" panose="020B0604020202020204" pitchFamily="34" charset="0"/>
            </a:endParaRPr>
          </a:p>
        </p:txBody>
      </p:sp>
      <p:sp>
        <p:nvSpPr>
          <p:cNvPr id="25603" name="Content Placeholder 10"/>
          <p:cNvSpPr>
            <a:spLocks noGrp="1"/>
          </p:cNvSpPr>
          <p:nvPr>
            <p:ph idx="1"/>
          </p:nvPr>
        </p:nvSpPr>
        <p:spPr>
          <a:xfrm>
            <a:off x="280635" y="2974445"/>
            <a:ext cx="4824765" cy="1176338"/>
          </a:xfrm>
        </p:spPr>
        <p:txBody>
          <a:bodyPr/>
          <a:lstStyle/>
          <a:p>
            <a:pPr eaLnBrk="1" hangingPunct="1"/>
            <a:r>
              <a:rPr lang="en-GB" altLang="en-US" dirty="0">
                <a:latin typeface="Arial" panose="020B0604020202020204" pitchFamily="34" charset="0"/>
              </a:rPr>
              <a:t>Where does power reside?</a:t>
            </a:r>
          </a:p>
          <a:p>
            <a:pPr eaLnBrk="1" hangingPunct="1"/>
            <a:r>
              <a:rPr lang="en-GB" altLang="en-US" dirty="0">
                <a:latin typeface="Arial" panose="020B0604020202020204" pitchFamily="34" charset="0"/>
              </a:rPr>
              <a:t>Who makes things happen?</a:t>
            </a:r>
          </a:p>
        </p:txBody>
      </p:sp>
      <p:sp>
        <p:nvSpPr>
          <p:cNvPr id="328713" name="Oval 9"/>
          <p:cNvSpPr>
            <a:spLocks noChangeArrowheads="1"/>
          </p:cNvSpPr>
          <p:nvPr/>
        </p:nvSpPr>
        <p:spPr bwMode="auto">
          <a:xfrm>
            <a:off x="5508625" y="3284538"/>
            <a:ext cx="1584325" cy="1465262"/>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0" name="Oval 6"/>
          <p:cNvSpPr>
            <a:spLocks noChangeArrowheads="1"/>
          </p:cNvSpPr>
          <p:nvPr/>
        </p:nvSpPr>
        <p:spPr bwMode="auto">
          <a:xfrm>
            <a:off x="6948488" y="3500438"/>
            <a:ext cx="1584325" cy="13684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Power</a:t>
            </a:r>
          </a:p>
          <a:p>
            <a:pPr algn="ctr">
              <a:defRPr/>
            </a:pPr>
            <a:r>
              <a:rPr lang="en-US" sz="2400">
                <a:solidFill>
                  <a:srgbClr val="FFFFFF"/>
                </a:solidFill>
                <a:latin typeface="Arial" charset="0"/>
              </a:rPr>
              <a:t>structures</a:t>
            </a:r>
          </a:p>
        </p:txBody>
      </p:sp>
    </p:spTree>
    <p:extLst>
      <p:ext uri="{BB962C8B-B14F-4D97-AF65-F5344CB8AC3E}">
        <p14:creationId xmlns:p14="http://schemas.microsoft.com/office/powerpoint/2010/main" val="25911914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0"/>
                                        </p:tgtEl>
                                        <p:attrNameLst>
                                          <p:attrName>style.visibility</p:attrName>
                                        </p:attrNameLst>
                                      </p:cBhvr>
                                      <p:to>
                                        <p:strVal val="visible"/>
                                      </p:to>
                                    </p:set>
                                    <p:animEffect transition="in" filter="blinds(horizontal)">
                                      <p:cBhvr>
                                        <p:cTn id="10" dur="500"/>
                                        <p:tgtEl>
                                          <p:spTgt spid="328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5938" y="980728"/>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(5) – organisation structure</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6627" name="Content Placeholder 10"/>
          <p:cNvSpPr>
            <a:spLocks noGrp="1"/>
          </p:cNvSpPr>
          <p:nvPr>
            <p:ph idx="1"/>
          </p:nvPr>
        </p:nvSpPr>
        <p:spPr>
          <a:xfrm>
            <a:off x="755576" y="2858033"/>
            <a:ext cx="5105400" cy="2722562"/>
          </a:xfrm>
        </p:spPr>
        <p:txBody>
          <a:bodyPr/>
          <a:lstStyle/>
          <a:p>
            <a:pPr eaLnBrk="1" hangingPunct="1"/>
            <a:r>
              <a:rPr lang="en-GB" altLang="en-US" dirty="0">
                <a:latin typeface="Arial" panose="020B0604020202020204" pitchFamily="34" charset="0"/>
              </a:rPr>
              <a:t>How formal/informal are the structures?</a:t>
            </a:r>
          </a:p>
          <a:p>
            <a:pPr eaLnBrk="1" hangingPunct="1"/>
            <a:r>
              <a:rPr lang="en-GB" altLang="en-US" dirty="0">
                <a:latin typeface="Arial" panose="020B0604020202020204" pitchFamily="34" charset="0"/>
              </a:rPr>
              <a:t>Do structures encourage collaboration or competition?</a:t>
            </a:r>
          </a:p>
          <a:p>
            <a:pPr eaLnBrk="1" hangingPunct="1"/>
            <a:r>
              <a:rPr lang="en-GB" altLang="en-US" dirty="0">
                <a:latin typeface="Arial" panose="020B0604020202020204" pitchFamily="34" charset="0"/>
              </a:rPr>
              <a:t>What types of power structure do they support?</a:t>
            </a:r>
          </a:p>
        </p:txBody>
      </p:sp>
      <p:sp>
        <p:nvSpPr>
          <p:cNvPr id="328713" name="Oval 9"/>
          <p:cNvSpPr>
            <a:spLocks noChangeArrowheads="1"/>
          </p:cNvSpPr>
          <p:nvPr/>
        </p:nvSpPr>
        <p:spPr bwMode="auto">
          <a:xfrm>
            <a:off x="6172200" y="3962400"/>
            <a:ext cx="1577975" cy="145097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09" name="Oval 5"/>
          <p:cNvSpPr>
            <a:spLocks noChangeArrowheads="1"/>
          </p:cNvSpPr>
          <p:nvPr/>
        </p:nvSpPr>
        <p:spPr bwMode="auto">
          <a:xfrm>
            <a:off x="7089775" y="4822472"/>
            <a:ext cx="1655763" cy="152241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300">
                <a:solidFill>
                  <a:srgbClr val="FFFFFF"/>
                </a:solidFill>
                <a:latin typeface="Arial" charset="0"/>
              </a:rPr>
              <a:t>Organisation</a:t>
            </a:r>
          </a:p>
          <a:p>
            <a:pPr algn="ctr">
              <a:defRPr/>
            </a:pPr>
            <a:r>
              <a:rPr lang="en-US" sz="2300">
                <a:solidFill>
                  <a:srgbClr val="FFFFFF"/>
                </a:solidFill>
                <a:latin typeface="Arial" charset="0"/>
              </a:rPr>
              <a:t>Structure</a:t>
            </a:r>
          </a:p>
        </p:txBody>
      </p:sp>
    </p:spTree>
    <p:extLst>
      <p:ext uri="{BB962C8B-B14F-4D97-AF65-F5344CB8AC3E}">
        <p14:creationId xmlns:p14="http://schemas.microsoft.com/office/powerpoint/2010/main" val="242249178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09"/>
                                        </p:tgtEl>
                                        <p:attrNameLst>
                                          <p:attrName>style.visibility</p:attrName>
                                        </p:attrNameLst>
                                      </p:cBhvr>
                                      <p:to>
                                        <p:strVal val="visible"/>
                                      </p:to>
                                    </p:set>
                                    <p:animEffect transition="in" filter="blinds(horizontal)">
                                      <p:cBhvr>
                                        <p:cTn id="10" dur="500"/>
                                        <p:tgtEl>
                                          <p:spTgt spid="3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0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1167690"/>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(6) – control systems</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7651" name="Content Placeholder 10"/>
          <p:cNvSpPr>
            <a:spLocks noGrp="1"/>
          </p:cNvSpPr>
          <p:nvPr>
            <p:ph idx="1"/>
          </p:nvPr>
        </p:nvSpPr>
        <p:spPr>
          <a:xfrm>
            <a:off x="251520" y="2348880"/>
            <a:ext cx="8229600" cy="2819400"/>
          </a:xfrm>
        </p:spPr>
        <p:txBody>
          <a:bodyPr/>
          <a:lstStyle/>
          <a:p>
            <a:pPr eaLnBrk="1" hangingPunct="1"/>
            <a:r>
              <a:rPr lang="en-US" altLang="en-US" dirty="0">
                <a:latin typeface="Arial" panose="020B0604020202020204" pitchFamily="34" charset="0"/>
              </a:rPr>
              <a:t>What is most closely monitored/controlled?</a:t>
            </a:r>
          </a:p>
          <a:p>
            <a:pPr eaLnBrk="1" hangingPunct="1"/>
            <a:r>
              <a:rPr lang="en-US" altLang="en-US" dirty="0">
                <a:latin typeface="Arial" panose="020B0604020202020204" pitchFamily="34" charset="0"/>
              </a:rPr>
              <a:t>Is emphasis on reward or punishment?</a:t>
            </a:r>
          </a:p>
          <a:p>
            <a:pPr eaLnBrk="1" hangingPunct="1"/>
            <a:r>
              <a:rPr lang="en-US" altLang="en-US" dirty="0">
                <a:latin typeface="Arial" panose="020B0604020202020204" pitchFamily="34" charset="0"/>
              </a:rPr>
              <a:t>Are controls rooted in history or current strategies?</a:t>
            </a:r>
          </a:p>
          <a:p>
            <a:pPr eaLnBrk="1" hangingPunct="1"/>
            <a:r>
              <a:rPr lang="en-US" altLang="en-US" dirty="0">
                <a:latin typeface="Arial" panose="020B0604020202020204" pitchFamily="34" charset="0"/>
              </a:rPr>
              <a:t>Are there many/few controls?</a:t>
            </a:r>
            <a:endParaRPr lang="en-GB" altLang="en-US" dirty="0">
              <a:latin typeface="Arial" panose="020B0604020202020204" pitchFamily="34" charset="0"/>
            </a:endParaRPr>
          </a:p>
        </p:txBody>
      </p:sp>
      <p:sp>
        <p:nvSpPr>
          <p:cNvPr id="328713" name="Oval 9"/>
          <p:cNvSpPr>
            <a:spLocks noChangeArrowheads="1"/>
          </p:cNvSpPr>
          <p:nvPr/>
        </p:nvSpPr>
        <p:spPr bwMode="auto">
          <a:xfrm>
            <a:off x="7239000" y="3834517"/>
            <a:ext cx="1698625" cy="1519238"/>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1" name="Oval 7"/>
          <p:cNvSpPr>
            <a:spLocks noChangeArrowheads="1"/>
          </p:cNvSpPr>
          <p:nvPr/>
        </p:nvSpPr>
        <p:spPr bwMode="auto">
          <a:xfrm>
            <a:off x="5867400" y="4724400"/>
            <a:ext cx="1744662" cy="151288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Control</a:t>
            </a:r>
          </a:p>
          <a:p>
            <a:pPr algn="ctr">
              <a:defRPr/>
            </a:pPr>
            <a:r>
              <a:rPr lang="en-US" sz="2400">
                <a:solidFill>
                  <a:srgbClr val="FFFFFF"/>
                </a:solidFill>
                <a:latin typeface="Arial" charset="0"/>
              </a:rPr>
              <a:t>systems</a:t>
            </a:r>
          </a:p>
        </p:txBody>
      </p:sp>
    </p:spTree>
    <p:extLst>
      <p:ext uri="{BB962C8B-B14F-4D97-AF65-F5344CB8AC3E}">
        <p14:creationId xmlns:p14="http://schemas.microsoft.com/office/powerpoint/2010/main" val="42117676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1"/>
                                        </p:tgtEl>
                                        <p:attrNameLst>
                                          <p:attrName>style.visibility</p:attrName>
                                        </p:attrNameLst>
                                      </p:cBhvr>
                                      <p:to>
                                        <p:strVal val="visible"/>
                                      </p:to>
                                    </p:set>
                                    <p:animEffect transition="in" filter="blinds(horizontal)">
                                      <p:cBhvr>
                                        <p:cTn id="10" dur="500"/>
                                        <p:tgtEl>
                                          <p:spTgt spid="328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latin typeface="Arial" panose="020B0604020202020204" pitchFamily="34" charset="0"/>
              </a:rPr>
              <a:t>The PESTEL framework (iii)</a:t>
            </a:r>
          </a:p>
        </p:txBody>
      </p:sp>
      <p:sp>
        <p:nvSpPr>
          <p:cNvPr id="15363" name="Content Placeholder 2"/>
          <p:cNvSpPr>
            <a:spLocks noGrp="1"/>
          </p:cNvSpPr>
          <p:nvPr>
            <p:ph idx="1"/>
          </p:nvPr>
        </p:nvSpPr>
        <p:spPr>
          <a:xfrm>
            <a:off x="509588" y="1374775"/>
            <a:ext cx="8493125" cy="5172075"/>
          </a:xfrm>
        </p:spPr>
        <p:txBody>
          <a:bodyPr/>
          <a:lstStyle/>
          <a:p>
            <a:pPr eaLnBrk="1" hangingPunct="1">
              <a:buClr>
                <a:srgbClr val="0F6FC6"/>
              </a:buClr>
              <a:buSzTx/>
              <a:buFontTx/>
              <a:buChar char="•"/>
            </a:pPr>
            <a:r>
              <a:rPr lang="en-GB" altLang="en-US" i="1">
                <a:solidFill>
                  <a:srgbClr val="0070C0"/>
                </a:solidFill>
                <a:latin typeface="Arial" panose="020B0604020202020204" pitchFamily="34" charset="0"/>
              </a:rPr>
              <a:t>Technological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new discoveries and technology developments, ICT innovations, rates of obsolescence, increased spending on R&amp;D.</a:t>
            </a:r>
          </a:p>
          <a:p>
            <a:pPr eaLnBrk="1" hangingPunct="1"/>
            <a:endParaRPr lang="en-GB" altLang="en-US">
              <a:latin typeface="Arial" panose="020B0604020202020204" pitchFamily="34" charset="0"/>
            </a:endParaRPr>
          </a:p>
          <a:p>
            <a:pPr eaLnBrk="1" hangingPunct="1">
              <a:buClr>
                <a:srgbClr val="0F6FC6"/>
              </a:buClr>
              <a:buSzTx/>
              <a:buFontTx/>
              <a:buChar char="•"/>
            </a:pPr>
            <a:r>
              <a:rPr lang="en-GB" altLang="en-US" i="1">
                <a:solidFill>
                  <a:srgbClr val="0070C0"/>
                </a:solidFill>
                <a:latin typeface="Arial" panose="020B0604020202020204" pitchFamily="34" charset="0"/>
              </a:rPr>
              <a:t>Environmental (‘Green’)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environmental protection regulations, energy consumption, global warming, waste disposal and re-cycling.</a:t>
            </a:r>
          </a:p>
          <a:p>
            <a:pPr eaLnBrk="1" hangingPunct="1"/>
            <a:endParaRPr lang="en-GB" altLang="en-US">
              <a:latin typeface="Arial" panose="020B0604020202020204" pitchFamily="34" charset="0"/>
            </a:endParaRPr>
          </a:p>
          <a:p>
            <a:pPr eaLnBrk="1" hangingPunct="1">
              <a:buClr>
                <a:srgbClr val="0F6FC6"/>
              </a:buClr>
              <a:buSzTx/>
              <a:buFontTx/>
              <a:buChar char="•"/>
            </a:pPr>
            <a:r>
              <a:rPr lang="en-GB" altLang="en-US" i="1">
                <a:solidFill>
                  <a:srgbClr val="0070C0"/>
                </a:solidFill>
                <a:latin typeface="Arial" panose="020B0604020202020204" pitchFamily="34" charset="0"/>
              </a:rPr>
              <a:t>Legal Factors:</a:t>
            </a:r>
            <a:r>
              <a:rPr lang="en-GB" altLang="en-US" b="1" i="1">
                <a:solidFill>
                  <a:srgbClr val="0070C0"/>
                </a:solidFill>
                <a:latin typeface="Arial" panose="020B0604020202020204" pitchFamily="34" charset="0"/>
              </a:rPr>
              <a:t>  </a:t>
            </a:r>
            <a:r>
              <a:rPr lang="en-GB" altLang="en-US">
                <a:latin typeface="Arial" panose="020B0604020202020204" pitchFamily="34" charset="0"/>
              </a:rPr>
              <a:t>For example, competition laws, health and safety laws, employment laws, licensing laws, IPR laws.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89799" y="980728"/>
            <a:ext cx="8229600" cy="595313"/>
          </a:xfrm>
        </p:spPr>
        <p:txBody>
          <a:bodyPr/>
          <a:lstStyle/>
          <a:p>
            <a:pPr eaLnBrk="1" hangingPunct="1"/>
            <a:r>
              <a:rPr lang="en-GB" altLang="en-US" sz="2600" b="1" dirty="0">
                <a:latin typeface="Arial" panose="020B0604020202020204" pitchFamily="34" charset="0"/>
              </a:rPr>
              <a:t>The cultural web of an organisation</a:t>
            </a:r>
            <a:br>
              <a:rPr lang="en-GB" altLang="en-US" sz="2600" b="1" dirty="0">
                <a:latin typeface="Arial" panose="020B0604020202020204" pitchFamily="34" charset="0"/>
              </a:rPr>
            </a:br>
            <a:r>
              <a:rPr lang="en-GB" altLang="en-US" sz="2600" b="1" dirty="0">
                <a:latin typeface="Arial" panose="020B0604020202020204" pitchFamily="34" charset="0"/>
              </a:rPr>
              <a:t>(7) – routines and rituals</a:t>
            </a:r>
            <a:br>
              <a:rPr lang="en-GB" altLang="en-US" sz="2600" b="1" dirty="0">
                <a:latin typeface="Arial" panose="020B0604020202020204" pitchFamily="34" charset="0"/>
              </a:rPr>
            </a:br>
            <a:r>
              <a:rPr lang="en-GB" altLang="en-US" sz="2600" b="1" dirty="0">
                <a:latin typeface="Arial" panose="020B0604020202020204" pitchFamily="34" charset="0"/>
              </a:rPr>
              <a:t>----------------------------</a:t>
            </a:r>
            <a:endParaRPr lang="en-US" altLang="en-US" sz="2600" b="1" dirty="0">
              <a:latin typeface="Arial" panose="020B0604020202020204" pitchFamily="34" charset="0"/>
            </a:endParaRPr>
          </a:p>
        </p:txBody>
      </p:sp>
      <p:sp>
        <p:nvSpPr>
          <p:cNvPr id="28675" name="Content Placeholder 10"/>
          <p:cNvSpPr>
            <a:spLocks noGrp="1"/>
          </p:cNvSpPr>
          <p:nvPr>
            <p:ph idx="1"/>
          </p:nvPr>
        </p:nvSpPr>
        <p:spPr>
          <a:xfrm>
            <a:off x="489799" y="1916832"/>
            <a:ext cx="8535987" cy="3973395"/>
          </a:xfrm>
        </p:spPr>
        <p:txBody>
          <a:bodyPr/>
          <a:lstStyle/>
          <a:p>
            <a:pPr eaLnBrk="1" hangingPunct="1">
              <a:lnSpc>
                <a:spcPct val="90000"/>
              </a:lnSpc>
            </a:pPr>
            <a:r>
              <a:rPr lang="en-US" altLang="en-US" dirty="0">
                <a:latin typeface="Arial" panose="020B0604020202020204" pitchFamily="34" charset="0"/>
              </a:rPr>
              <a:t>Which routines are </a:t>
            </a:r>
            <a:r>
              <a:rPr lang="en-US" altLang="en-US" dirty="0" err="1">
                <a:latin typeface="Arial" panose="020B0604020202020204" pitchFamily="34" charset="0"/>
              </a:rPr>
              <a:t>emphasised</a:t>
            </a:r>
            <a:r>
              <a:rPr lang="en-US" altLang="en-US" dirty="0">
                <a:latin typeface="Arial" panose="020B0604020202020204" pitchFamily="34" charset="0"/>
              </a:rPr>
              <a:t>?</a:t>
            </a:r>
          </a:p>
          <a:p>
            <a:pPr eaLnBrk="1" hangingPunct="1">
              <a:lnSpc>
                <a:spcPct val="90000"/>
              </a:lnSpc>
            </a:pPr>
            <a:r>
              <a:rPr lang="en-US" altLang="en-US" dirty="0">
                <a:latin typeface="Arial" panose="020B0604020202020204" pitchFamily="34" charset="0"/>
              </a:rPr>
              <a:t>Which are embedded in history?</a:t>
            </a:r>
          </a:p>
          <a:p>
            <a:pPr eaLnBrk="1" hangingPunct="1">
              <a:lnSpc>
                <a:spcPct val="90000"/>
              </a:lnSpc>
            </a:pPr>
            <a:r>
              <a:rPr lang="en-US" altLang="en-US" dirty="0">
                <a:latin typeface="Arial" panose="020B0604020202020204" pitchFamily="34" charset="0"/>
              </a:rPr>
              <a:t>What </a:t>
            </a:r>
            <a:r>
              <a:rPr lang="en-US" altLang="en-US" dirty="0" err="1">
                <a:latin typeface="Arial" panose="020B0604020202020204" pitchFamily="34" charset="0"/>
              </a:rPr>
              <a:t>behaviour</a:t>
            </a:r>
            <a:r>
              <a:rPr lang="en-US" altLang="en-US" dirty="0">
                <a:latin typeface="Arial" panose="020B0604020202020204" pitchFamily="34" charset="0"/>
              </a:rPr>
              <a:t> do routines encourage?</a:t>
            </a:r>
          </a:p>
          <a:p>
            <a:pPr eaLnBrk="1" hangingPunct="1">
              <a:lnSpc>
                <a:spcPct val="90000"/>
              </a:lnSpc>
            </a:pPr>
            <a:r>
              <a:rPr lang="en-US" altLang="en-US" dirty="0">
                <a:latin typeface="Arial" panose="020B0604020202020204" pitchFamily="34" charset="0"/>
              </a:rPr>
              <a:t>What are the key rituals?</a:t>
            </a:r>
          </a:p>
          <a:p>
            <a:pPr eaLnBrk="1" hangingPunct="1">
              <a:lnSpc>
                <a:spcPct val="90000"/>
              </a:lnSpc>
            </a:pPr>
            <a:r>
              <a:rPr lang="en-US" altLang="en-US" dirty="0">
                <a:latin typeface="Arial" panose="020B0604020202020204" pitchFamily="34" charset="0"/>
              </a:rPr>
              <a:t>What assumptions and core beliefs do they reflect?</a:t>
            </a:r>
          </a:p>
          <a:p>
            <a:pPr eaLnBrk="1" hangingPunct="1">
              <a:lnSpc>
                <a:spcPct val="90000"/>
              </a:lnSpc>
            </a:pPr>
            <a:r>
              <a:rPr lang="en-US" altLang="en-US" dirty="0">
                <a:latin typeface="Arial" panose="020B0604020202020204" pitchFamily="34" charset="0"/>
              </a:rPr>
              <a:t>What do training </a:t>
            </a:r>
            <a:r>
              <a:rPr lang="en-US" altLang="en-US" dirty="0" err="1">
                <a:latin typeface="Arial" panose="020B0604020202020204" pitchFamily="34" charset="0"/>
              </a:rPr>
              <a:t>programmes</a:t>
            </a:r>
            <a:endParaRPr lang="en-US" altLang="en-US" dirty="0">
              <a:latin typeface="Arial" panose="020B0604020202020204" pitchFamily="34" charset="0"/>
            </a:endParaRPr>
          </a:p>
          <a:p>
            <a:pPr eaLnBrk="1" hangingPunct="1">
              <a:lnSpc>
                <a:spcPct val="90000"/>
              </a:lnSpc>
              <a:buFont typeface="Arial" panose="020B0604020202020204" pitchFamily="34" charset="0"/>
              <a:buNone/>
            </a:pPr>
            <a:r>
              <a:rPr lang="en-US" altLang="en-US" dirty="0">
                <a:latin typeface="Arial" panose="020B0604020202020204" pitchFamily="34" charset="0"/>
              </a:rPr>
              <a:t>	</a:t>
            </a:r>
            <a:r>
              <a:rPr lang="en-US" altLang="en-US" dirty="0" err="1">
                <a:latin typeface="Arial" panose="020B0604020202020204" pitchFamily="34" charset="0"/>
              </a:rPr>
              <a:t>emphasise</a:t>
            </a:r>
            <a:r>
              <a:rPr lang="en-US" altLang="en-US" dirty="0">
                <a:latin typeface="Arial" panose="020B0604020202020204" pitchFamily="34" charset="0"/>
              </a:rPr>
              <a:t>? </a:t>
            </a:r>
          </a:p>
          <a:p>
            <a:pPr eaLnBrk="1" hangingPunct="1">
              <a:lnSpc>
                <a:spcPct val="90000"/>
              </a:lnSpc>
            </a:pPr>
            <a:r>
              <a:rPr lang="en-US" altLang="en-US" dirty="0">
                <a:latin typeface="Arial" panose="020B0604020202020204" pitchFamily="34" charset="0"/>
              </a:rPr>
              <a:t>How easy are routines/rituals</a:t>
            </a:r>
          </a:p>
          <a:p>
            <a:pPr eaLnBrk="1" hangingPunct="1">
              <a:lnSpc>
                <a:spcPct val="90000"/>
              </a:lnSpc>
              <a:buFont typeface="Arial" panose="020B0604020202020204" pitchFamily="34" charset="0"/>
              <a:buNone/>
            </a:pPr>
            <a:r>
              <a:rPr lang="en-US" altLang="en-US" dirty="0">
                <a:latin typeface="Arial" panose="020B0604020202020204" pitchFamily="34" charset="0"/>
              </a:rPr>
              <a:t>	to change?</a:t>
            </a:r>
            <a:endParaRPr lang="en-GB" altLang="en-US" dirty="0">
              <a:latin typeface="Arial" panose="020B0604020202020204" pitchFamily="34" charset="0"/>
            </a:endParaRPr>
          </a:p>
        </p:txBody>
      </p:sp>
      <p:sp>
        <p:nvSpPr>
          <p:cNvPr id="328713" name="Oval 9"/>
          <p:cNvSpPr>
            <a:spLocks noChangeArrowheads="1"/>
          </p:cNvSpPr>
          <p:nvPr/>
        </p:nvSpPr>
        <p:spPr bwMode="auto">
          <a:xfrm>
            <a:off x="7378700" y="4565650"/>
            <a:ext cx="1657350" cy="1463675"/>
          </a:xfrm>
          <a:prstGeom prst="ellipse">
            <a:avLst/>
          </a:prstGeom>
          <a:gradFill rotWithShape="1">
            <a:gsLst>
              <a:gs pos="0">
                <a:srgbClr val="CC3399"/>
              </a:gs>
              <a:gs pos="100000">
                <a:schemeClr val="bg1"/>
              </a:gs>
            </a:gsLst>
            <a:lin ang="2700000" scaled="1"/>
          </a:gradFill>
          <a:ln w="38100">
            <a:solidFill>
              <a:srgbClr val="CC3399"/>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Paradigm</a:t>
            </a:r>
          </a:p>
        </p:txBody>
      </p:sp>
      <p:sp>
        <p:nvSpPr>
          <p:cNvPr id="328712" name="Oval 8"/>
          <p:cNvSpPr>
            <a:spLocks noChangeArrowheads="1"/>
          </p:cNvSpPr>
          <p:nvPr/>
        </p:nvSpPr>
        <p:spPr bwMode="auto">
          <a:xfrm>
            <a:off x="5867400" y="4565650"/>
            <a:ext cx="1655763" cy="152717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400">
                <a:solidFill>
                  <a:srgbClr val="FFFFFF"/>
                </a:solidFill>
                <a:latin typeface="Arial" charset="0"/>
              </a:rPr>
              <a:t>Rituals/</a:t>
            </a:r>
          </a:p>
          <a:p>
            <a:pPr algn="ctr">
              <a:defRPr/>
            </a:pPr>
            <a:r>
              <a:rPr lang="en-US" sz="2400">
                <a:solidFill>
                  <a:srgbClr val="FFFFFF"/>
                </a:solidFill>
                <a:latin typeface="Arial" charset="0"/>
              </a:rPr>
              <a:t>routines</a:t>
            </a:r>
          </a:p>
        </p:txBody>
      </p:sp>
    </p:spTree>
    <p:extLst>
      <p:ext uri="{BB962C8B-B14F-4D97-AF65-F5344CB8AC3E}">
        <p14:creationId xmlns:p14="http://schemas.microsoft.com/office/powerpoint/2010/main" val="417437756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Effect transition="in" filter="blinds(horizontal)">
                                      <p:cBhvr>
                                        <p:cTn id="7" dur="500"/>
                                        <p:tgtEl>
                                          <p:spTgt spid="3287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8712"/>
                                        </p:tgtEl>
                                        <p:attrNameLst>
                                          <p:attrName>style.visibility</p:attrName>
                                        </p:attrNameLst>
                                      </p:cBhvr>
                                      <p:to>
                                        <p:strVal val="visible"/>
                                      </p:to>
                                    </p:set>
                                    <p:animEffect transition="in" filter="blinds(horizontal)">
                                      <p:cBhvr>
                                        <p:cTn id="10" dur="500"/>
                                        <p:tgtEl>
                                          <p:spTgt spid="328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p:bldP spid="3287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7175"/>
            <a:ext cx="8229600" cy="641350"/>
          </a:xfrm>
        </p:spPr>
        <p:txBody>
          <a:bodyPr/>
          <a:lstStyle/>
          <a:p>
            <a:pPr eaLnBrk="1" hangingPunct="1"/>
            <a:r>
              <a:rPr lang="en-GB" altLang="en-US">
                <a:latin typeface="Arial" panose="020B0604020202020204" pitchFamily="34" charset="0"/>
              </a:rPr>
              <a:t>Summary (1)</a:t>
            </a:r>
          </a:p>
        </p:txBody>
      </p:sp>
      <p:sp>
        <p:nvSpPr>
          <p:cNvPr id="29699" name="Content Placeholder 2"/>
          <p:cNvSpPr>
            <a:spLocks noGrp="1"/>
          </p:cNvSpPr>
          <p:nvPr>
            <p:ph idx="1"/>
          </p:nvPr>
        </p:nvSpPr>
        <p:spPr>
          <a:xfrm>
            <a:off x="472966" y="1219200"/>
            <a:ext cx="8229600" cy="4525963"/>
          </a:xfrm>
        </p:spPr>
        <p:txBody>
          <a:bodyPr/>
          <a:lstStyle/>
          <a:p>
            <a:pPr eaLnBrk="1" hangingPunct="1"/>
            <a:r>
              <a:rPr lang="en-GB" altLang="en-US" sz="2900" dirty="0">
                <a:latin typeface="Arial" panose="020B0604020202020204" pitchFamily="34" charset="0"/>
              </a:rPr>
              <a:t>The </a:t>
            </a:r>
            <a:r>
              <a:rPr lang="en-GB" altLang="en-US" sz="2900" i="1" dirty="0">
                <a:solidFill>
                  <a:srgbClr val="0070C0"/>
                </a:solidFill>
                <a:latin typeface="Arial" panose="020B0604020202020204" pitchFamily="34" charset="0"/>
              </a:rPr>
              <a:t>history and culture </a:t>
            </a:r>
            <a:r>
              <a:rPr lang="en-GB" altLang="en-US" sz="2900" dirty="0">
                <a:latin typeface="Arial" panose="020B0604020202020204" pitchFamily="34" charset="0"/>
              </a:rPr>
              <a:t>of an organisation may contribute to its strategic capabilities, but may also give rise to </a:t>
            </a:r>
            <a:r>
              <a:rPr lang="en-GB" altLang="en-US" sz="2900" i="1" dirty="0">
                <a:solidFill>
                  <a:srgbClr val="0070C0"/>
                </a:solidFill>
                <a:latin typeface="Arial" panose="020B0604020202020204" pitchFamily="34" charset="0"/>
              </a:rPr>
              <a:t>strategic drift</a:t>
            </a:r>
            <a:r>
              <a:rPr lang="en-GB" altLang="en-US" sz="2900" dirty="0">
                <a:latin typeface="Arial" panose="020B0604020202020204" pitchFamily="34" charset="0"/>
              </a:rPr>
              <a:t> as its strategy develops incrementally on the basis of such influences and fails to keep pace with a changing environment.</a:t>
            </a:r>
          </a:p>
          <a:p>
            <a:pPr eaLnBrk="1" hangingPunct="1"/>
            <a:r>
              <a:rPr lang="en-GB" altLang="en-US" sz="2900" dirty="0">
                <a:latin typeface="Arial" panose="020B0604020202020204" pitchFamily="34" charset="0"/>
              </a:rPr>
              <a:t>Historical, </a:t>
            </a:r>
            <a:r>
              <a:rPr lang="en-GB" altLang="en-US" sz="2900" i="1" dirty="0">
                <a:solidFill>
                  <a:srgbClr val="0070C2"/>
                </a:solidFill>
                <a:latin typeface="Arial" panose="020B0604020202020204" pitchFamily="34" charset="0"/>
              </a:rPr>
              <a:t>path-dependent</a:t>
            </a:r>
            <a:r>
              <a:rPr lang="en-GB" altLang="en-US" sz="2900" dirty="0">
                <a:latin typeface="Arial" panose="020B0604020202020204" pitchFamily="34" charset="0"/>
              </a:rPr>
              <a:t> processes play a significant part in the success or failure of an organisation and need to be understood by managers. There are historical analyses that can be conducted to help uncover these influences.</a:t>
            </a:r>
          </a:p>
        </p:txBody>
      </p:sp>
    </p:spTree>
    <p:extLst>
      <p:ext uri="{BB962C8B-B14F-4D97-AF65-F5344CB8AC3E}">
        <p14:creationId xmlns:p14="http://schemas.microsoft.com/office/powerpoint/2010/main" val="591143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7175"/>
            <a:ext cx="8229600" cy="641350"/>
          </a:xfrm>
        </p:spPr>
        <p:txBody>
          <a:bodyPr/>
          <a:lstStyle/>
          <a:p>
            <a:pPr eaLnBrk="1" hangingPunct="1"/>
            <a:r>
              <a:rPr lang="en-GB" altLang="en-US">
                <a:latin typeface="Arial" panose="020B0604020202020204" pitchFamily="34" charset="0"/>
              </a:rPr>
              <a:t>Summary (2)</a:t>
            </a:r>
          </a:p>
        </p:txBody>
      </p:sp>
      <p:sp>
        <p:nvSpPr>
          <p:cNvPr id="30723" name="Content Placeholder 2"/>
          <p:cNvSpPr>
            <a:spLocks noGrp="1"/>
          </p:cNvSpPr>
          <p:nvPr>
            <p:ph idx="1"/>
          </p:nvPr>
        </p:nvSpPr>
        <p:spPr>
          <a:xfrm>
            <a:off x="533400" y="1066800"/>
            <a:ext cx="8229600" cy="4525963"/>
          </a:xfrm>
        </p:spPr>
        <p:txBody>
          <a:bodyPr/>
          <a:lstStyle/>
          <a:p>
            <a:pPr eaLnBrk="1" hangingPunct="1"/>
            <a:r>
              <a:rPr lang="en-GB" altLang="en-US" sz="2800" i="1" dirty="0">
                <a:solidFill>
                  <a:srgbClr val="0070C0"/>
                </a:solidFill>
                <a:latin typeface="Arial" panose="020B0604020202020204" pitchFamily="34" charset="0"/>
              </a:rPr>
              <a:t>Cultural and institutional influences </a:t>
            </a:r>
            <a:r>
              <a:rPr lang="en-GB" altLang="en-US" sz="2800" dirty="0">
                <a:latin typeface="Arial" panose="020B0604020202020204" pitchFamily="34" charset="0"/>
              </a:rPr>
              <a:t>both inform and constrain the strategic development of organisations.</a:t>
            </a:r>
          </a:p>
          <a:p>
            <a:pPr eaLnBrk="1" hangingPunct="1"/>
            <a:r>
              <a:rPr lang="en-GB" altLang="en-US" sz="2800" i="1" dirty="0">
                <a:solidFill>
                  <a:srgbClr val="0070C2"/>
                </a:solidFill>
                <a:latin typeface="Arial" panose="020B0604020202020204" pitchFamily="34" charset="0"/>
              </a:rPr>
              <a:t>Organisational culture</a:t>
            </a:r>
            <a:r>
              <a:rPr lang="en-GB" altLang="en-US" sz="2800" dirty="0">
                <a:latin typeface="Arial" panose="020B0604020202020204" pitchFamily="34" charset="0"/>
              </a:rPr>
              <a:t> is the basic assumptions and beliefs that are shared by members of an organisation, that operate unconsciously and define in a basic taken-for-granted fashion an organisation’s view of itself and its environment.</a:t>
            </a:r>
          </a:p>
          <a:p>
            <a:pPr eaLnBrk="1" hangingPunct="1"/>
            <a:r>
              <a:rPr lang="en-GB" altLang="en-US" sz="2800" dirty="0">
                <a:latin typeface="Arial" panose="020B0604020202020204" pitchFamily="34" charset="0"/>
              </a:rPr>
              <a:t>An understanding of the culture of an organisation and its relationship to organisational strategy can be gained by using the </a:t>
            </a:r>
            <a:r>
              <a:rPr lang="en-GB" altLang="en-US" sz="2800" i="1" dirty="0">
                <a:solidFill>
                  <a:srgbClr val="0070C0"/>
                </a:solidFill>
                <a:latin typeface="Arial" panose="020B0604020202020204" pitchFamily="34" charset="0"/>
              </a:rPr>
              <a:t>cultural web</a:t>
            </a:r>
            <a:r>
              <a:rPr lang="en-GB" altLang="en-US" sz="2800" dirty="0">
                <a:latin typeface="Arial" panose="020B0604020202020204" pitchFamily="34" charset="0"/>
              </a:rPr>
              <a:t>.</a:t>
            </a:r>
          </a:p>
          <a:p>
            <a:pPr eaLnBrk="1" hangingPunct="1"/>
            <a:endParaRPr lang="en-GB" altLang="en-US" sz="2800" dirty="0">
              <a:latin typeface="Arial" panose="020B0604020202020204" pitchFamily="34" charset="0"/>
            </a:endParaRPr>
          </a:p>
        </p:txBody>
      </p:sp>
    </p:spTree>
    <p:extLst>
      <p:ext uri="{BB962C8B-B14F-4D97-AF65-F5344CB8AC3E}">
        <p14:creationId xmlns:p14="http://schemas.microsoft.com/office/powerpoint/2010/main" val="110631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a:latin typeface="Arial" panose="020B0604020202020204" pitchFamily="34" charset="0"/>
              </a:rPr>
              <a:t>Using the PESTEL framework</a:t>
            </a:r>
          </a:p>
        </p:txBody>
      </p:sp>
      <p:sp>
        <p:nvSpPr>
          <p:cNvPr id="16387" name="Content Placeholder 2"/>
          <p:cNvSpPr>
            <a:spLocks noGrp="1"/>
          </p:cNvSpPr>
          <p:nvPr>
            <p:ph idx="1"/>
          </p:nvPr>
        </p:nvSpPr>
        <p:spPr>
          <a:xfrm>
            <a:off x="500063" y="1350963"/>
            <a:ext cx="8502650" cy="4619625"/>
          </a:xfrm>
        </p:spPr>
        <p:txBody>
          <a:bodyPr/>
          <a:lstStyle/>
          <a:p>
            <a:pPr marL="292100" indent="-292100" eaLnBrk="1" hangingPunct="1">
              <a:buClr>
                <a:schemeClr val="tx1"/>
              </a:buClr>
              <a:buSzTx/>
              <a:buFontTx/>
              <a:buChar char="•"/>
            </a:pPr>
            <a:r>
              <a:rPr lang="en-GB" altLang="en-US" sz="2800">
                <a:latin typeface="Arial" panose="020B0604020202020204" pitchFamily="34" charset="0"/>
              </a:rPr>
              <a:t>Apply </a:t>
            </a:r>
            <a:r>
              <a:rPr lang="en-GB" altLang="en-US" sz="2800" i="1">
                <a:solidFill>
                  <a:srgbClr val="0070C0"/>
                </a:solidFill>
                <a:latin typeface="Arial" panose="020B0604020202020204" pitchFamily="34" charset="0"/>
              </a:rPr>
              <a:t>selectively</a:t>
            </a:r>
            <a:r>
              <a:rPr lang="en-GB" altLang="en-US" sz="2800">
                <a:latin typeface="Arial" panose="020B0604020202020204" pitchFamily="34" charset="0"/>
              </a:rPr>
              <a:t> –identify specific factors which impact on the industry, market and organisation in question.</a:t>
            </a:r>
          </a:p>
          <a:p>
            <a:pPr marL="292100" indent="-292100" eaLnBrk="1" hangingPunct="1">
              <a:buClr>
                <a:schemeClr val="tx1"/>
              </a:buClr>
              <a:buSzTx/>
              <a:buFontTx/>
              <a:buChar char="•"/>
            </a:pPr>
            <a:r>
              <a:rPr lang="en-GB" altLang="en-US" sz="2800">
                <a:latin typeface="Arial" panose="020B0604020202020204" pitchFamily="34" charset="0"/>
              </a:rPr>
              <a:t>Identify factors which are </a:t>
            </a:r>
            <a:r>
              <a:rPr lang="en-GB" altLang="en-US" sz="2800" i="1">
                <a:solidFill>
                  <a:srgbClr val="0070C0"/>
                </a:solidFill>
                <a:latin typeface="Arial" panose="020B0604020202020204" pitchFamily="34" charset="0"/>
              </a:rPr>
              <a:t>important currently </a:t>
            </a:r>
            <a:r>
              <a:rPr lang="en-GB" altLang="en-US" sz="2800">
                <a:latin typeface="Arial" panose="020B0604020202020204" pitchFamily="34" charset="0"/>
              </a:rPr>
              <a:t>but also consider which will become </a:t>
            </a:r>
            <a:r>
              <a:rPr lang="en-GB" altLang="en-US" sz="2800" i="1">
                <a:solidFill>
                  <a:srgbClr val="0070C0"/>
                </a:solidFill>
                <a:latin typeface="Arial" panose="020B0604020202020204" pitchFamily="34" charset="0"/>
              </a:rPr>
              <a:t>more important in the next few years.</a:t>
            </a:r>
          </a:p>
          <a:p>
            <a:pPr marL="292100" indent="-292100" eaLnBrk="1" hangingPunct="1">
              <a:buClr>
                <a:schemeClr val="tx1"/>
              </a:buClr>
              <a:buSzTx/>
              <a:buFontTx/>
              <a:buChar char="•"/>
            </a:pPr>
            <a:r>
              <a:rPr lang="en-GB" altLang="en-US" sz="2800">
                <a:latin typeface="Arial" panose="020B0604020202020204" pitchFamily="34" charset="0"/>
              </a:rPr>
              <a:t>Use </a:t>
            </a:r>
            <a:r>
              <a:rPr lang="en-GB" altLang="en-US" sz="2800" i="1">
                <a:solidFill>
                  <a:srgbClr val="0070C0"/>
                </a:solidFill>
                <a:latin typeface="Arial" panose="020B0604020202020204" pitchFamily="34" charset="0"/>
              </a:rPr>
              <a:t>data</a:t>
            </a:r>
            <a:r>
              <a:rPr lang="en-GB" altLang="en-US" sz="2800">
                <a:latin typeface="Arial" panose="020B0604020202020204" pitchFamily="34" charset="0"/>
              </a:rPr>
              <a:t> to support the points and analyse trends using up to date information</a:t>
            </a:r>
          </a:p>
          <a:p>
            <a:pPr marL="292100" indent="-292100" eaLnBrk="1" hangingPunct="1">
              <a:buClr>
                <a:schemeClr val="tx1"/>
              </a:buClr>
              <a:buSzTx/>
              <a:buFontTx/>
              <a:buChar char="•"/>
            </a:pPr>
            <a:r>
              <a:rPr lang="en-GB" altLang="en-US" sz="2800">
                <a:latin typeface="Arial" panose="020B0604020202020204" pitchFamily="34" charset="0"/>
              </a:rPr>
              <a:t>Identify </a:t>
            </a:r>
            <a:r>
              <a:rPr lang="en-GB" altLang="en-US" sz="2800">
                <a:solidFill>
                  <a:srgbClr val="0070C0"/>
                </a:solidFill>
                <a:latin typeface="Arial" panose="020B0604020202020204" pitchFamily="34" charset="0"/>
              </a:rPr>
              <a:t>opportunities and threats </a:t>
            </a:r>
            <a:r>
              <a:rPr lang="en-GB" altLang="en-US" sz="2800">
                <a:latin typeface="Arial" panose="020B0604020202020204" pitchFamily="34" charset="0"/>
              </a:rPr>
              <a:t>– the main point of the exercise!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6&quot;&gt;&lt;property id=&quot;20148&quot; value=&quot;5&quot;/&gt;&lt;property id=&quot;20300&quot; value=&quot;Slide 1 - &amp;quot;Part I:&amp;#x0D;&amp;#x0A;The Strategic Position&amp;quot;&quot;/&gt;&lt;property id=&quot;20307&quot; value=&quot;257&quot;/&gt;&lt;/object&gt;&lt;object type=&quot;3&quot; unique_id=&quot;10227&quot;&gt;&lt;property id=&quot;20148&quot; value=&quot;5&quot;/&gt;&lt;property id=&quot;20300&quot; value=&quot;Slide 2 - &amp;quot;The Focus of part 1: &amp;#x0D;&amp;#x0A;The strategic position&amp;quot;&quot;/&gt;&lt;property id=&quot;20307&quot; value=&quot;259&quot;/&gt;&lt;/object&gt;&lt;object type=&quot;3&quot; unique_id=&quot;10228&quot;&gt;&lt;property id=&quot;20148&quot; value=&quot;5&quot;/&gt;&lt;property id=&quot;20300&quot; value=&quot;Slide 3 - &amp;quot;The Strategic Position&amp;#x0D;&amp;#x0A;&amp;amp;#x09;2: The Environment&amp;quot;&quot;/&gt;&lt;property id=&quot;20307&quot; value=&quot;261&quot;/&gt;&lt;/object&gt;&lt;object type=&quot;3&quot; unique_id=&quot;10229&quot;&gt;&lt;property id=&quot;20148&quot; value=&quot;5&quot;/&gt;&lt;property id=&quot;20300&quot; value=&quot;Slide 4 - &amp;quot;Learning outcomes (1)&amp;quot;&quot;/&gt;&lt;property id=&quot;20307&quot; value=&quot;263&quot;/&gt;&lt;/object&gt;&lt;object type=&quot;3&quot; unique_id=&quot;10230&quot;&gt;&lt;property id=&quot;20148&quot; value=&quot;5&quot;/&gt;&lt;property id=&quot;20300&quot; value=&quot;Slide 5 - &amp;quot;Learning outcomes (2)&amp;quot;&quot;/&gt;&lt;property id=&quot;20307&quot; value=&quot;265&quot;/&gt;&lt;/object&gt;&lt;object type=&quot;3&quot; unique_id=&quot;10231&quot;&gt;&lt;property id=&quot;20148&quot; value=&quot;5&quot;/&gt;&lt;property id=&quot;20300&quot; value=&quot;Slide 6&quot;/&gt;&lt;property id=&quot;20307&quot; value=&quot;267&quot;/&gt;&lt;/object&gt;&lt;object type=&quot;3&quot; unique_id=&quot;10232&quot;&gt;&lt;property id=&quot;20148&quot; value=&quot;5&quot;/&gt;&lt;property id=&quot;20300&quot; value=&quot;Slide 7 - &amp;quot;The PESTEL framework (1)&amp;quot;&quot;/&gt;&lt;property id=&quot;20307&quot; value=&quot;268&quot;/&gt;&lt;/object&gt;&lt;object type=&quot;3&quot; unique_id=&quot;10233&quot;&gt;&lt;property id=&quot;20148&quot; value=&quot;5&quot;/&gt;&lt;property id=&quot;20300&quot; value=&quot;Slide 8 - &amp;quot;The PESTEL framework (2)&amp;quot;&quot;/&gt;&lt;property id=&quot;20307&quot; value=&quot;270&quot;/&gt;&lt;/object&gt;&lt;object type=&quot;3&quot; unique_id=&quot;10234&quot;&gt;&lt;property id=&quot;20148&quot; value=&quot;5&quot;/&gt;&lt;property id=&quot;20300&quot; value=&quot;Slide 10 - &amp;quot;Key drivers of change&amp;quot;&quot;/&gt;&lt;property id=&quot;20307&quot; value=&quot;308&quot;/&gt;&lt;/object&gt;&lt;object type=&quot;3&quot; unique_id=&quot;10235&quot;&gt;&lt;property id=&quot;20148&quot; value=&quot;5&quot;/&gt;&lt;property id=&quot;20300&quot; value=&quot;Slide 9 - &amp;quot;The PESTEL framework (3)&amp;quot;&quot;/&gt;&lt;property id=&quot;20307&quot; value=&quot;271&quot;/&gt;&lt;/object&gt;&lt;object type=&quot;3&quot; unique_id=&quot;10236&quot;&gt;&lt;property id=&quot;20148&quot; value=&quot;5&quot;/&gt;&lt;property id=&quot;20300&quot; value=&quot;Slide 11 - &amp;quot;Using the PESTEL framework&amp;quot;&quot;/&gt;&lt;property id=&quot;20307&quot; value=&quot;272&quot;/&gt;&lt;/object&gt;&lt;object type=&quot;3&quot; unique_id=&quot;10237&quot;&gt;&lt;property id=&quot;20148&quot; value=&quot;5&quot;/&gt;&lt;property id=&quot;20300&quot; value=&quot;Slide 12 - &amp;quot;Scenarios&amp;quot;&quot;/&gt;&lt;property id=&quot;20307&quot; value=&quot;273&quot;/&gt;&lt;/object&gt;&lt;object type=&quot;3&quot; unique_id=&quot;10238&quot;&gt;&lt;property id=&quot;20148&quot; value=&quot;5&quot;/&gt;&lt;property id=&quot;20300&quot; value=&quot;Slide 13 - &amp;quot;Carrying out scenario analysis (1)&amp;quot;&quot;/&gt;&lt;property id=&quot;20307&quot; value=&quot;274&quot;/&gt;&lt;/object&gt;&lt;object type=&quot;3&quot; unique_id=&quot;10239&quot;&gt;&lt;property id=&quot;20148&quot; value=&quot;5&quot;/&gt;&lt;property id=&quot;20300&quot; value=&quot;Slide 14 - &amp;quot;Carrying out scenario analysis (2)&amp;quot;&quot;/&gt;&lt;property id=&quot;20307&quot; value=&quot;306&quot;/&gt;&lt;/object&gt;&lt;object type=&quot;3&quot; unique_id=&quot;10240&quot;&gt;&lt;property id=&quot;20148&quot; value=&quot;5&quot;/&gt;&lt;property id=&quot;20300&quot; value=&quot;Slide 15 - &amp;quot;Scenarios for the global financial system, 2020&amp;quot;&quot;/&gt;&lt;property id=&quot;20307&quot; value=&quot;309&quot;/&gt;&lt;/object&gt;&lt;object type=&quot;3&quot; unique_id=&quot;10241&quot;&gt;&lt;property id=&quot;20148&quot; value=&quot;5&quot;/&gt;&lt;property id=&quot;20300&quot; value=&quot;Slide 16 - &amp;quot;Industries, markets and sectors&amp;quot;&quot;/&gt;&lt;property id=&quot;20307&quot; value=&quot;275&quot;/&gt;&lt;/object&gt;&lt;object type=&quot;3&quot; unique_id=&quot;10242&quot;&gt;&lt;property id=&quot;20148&quot; value=&quot;5&quot;/&gt;&lt;property id=&quot;20300&quot; value=&quot;Slide 17 - &amp;quot;Porter’s five forces framework&amp;quot;&quot;/&gt;&lt;property id=&quot;20307&quot; value=&quot;276&quot;/&gt;&lt;/object&gt;&lt;object type=&quot;3&quot; unique_id=&quot;10243&quot;&gt;&lt;property id=&quot;20148&quot; value=&quot;5&quot;/&gt;&lt;property id=&quot;20300&quot; value=&quot;Slide 18&quot;/&gt;&lt;property id=&quot;20307&quot; value=&quot;278&quot;/&gt;&lt;/object&gt;&lt;object type=&quot;3&quot; unique_id=&quot;10244&quot;&gt;&lt;property id=&quot;20148&quot; value=&quot;5&quot;/&gt;&lt;property id=&quot;20300&quot; value=&quot;Slide 19 - &amp;quot;The five forces framework (2)&amp;quot;&quot;/&gt;&lt;property id=&quot;20307&quot; value=&quot;279&quot;/&gt;&lt;/object&gt;&lt;object type=&quot;3&quot; unique_id=&quot;10245&quot;&gt;&lt;property id=&quot;20148&quot; value=&quot;5&quot;/&gt;&lt;property id=&quot;20300&quot; value=&quot;Slide 20 - &amp;quot;The five forces framework (3)&amp;quot;&quot;/&gt;&lt;property id=&quot;20307&quot; value=&quot;280&quot;/&gt;&lt;/object&gt;&lt;object type=&quot;3&quot; unique_id=&quot;10246&quot;&gt;&lt;property id=&quot;20148&quot; value=&quot;5&quot;/&gt;&lt;property id=&quot;20300&quot; value=&quot;Slide 21 - &amp;quot;The five forces framework (4)&amp;quot;&quot;/&gt;&lt;property id=&quot;20307&quot; value=&quot;281&quot;/&gt;&lt;/object&gt;&lt;object type=&quot;3&quot; unique_id=&quot;10247&quot;&gt;&lt;property id=&quot;20148&quot; value=&quot;5&quot;/&gt;&lt;property id=&quot;20300&quot; value=&quot;Slide 22 - &amp;quot;The five forces framework (5)&amp;quot;&quot;/&gt;&lt;property id=&quot;20307&quot; value=&quot;282&quot;/&gt;&lt;/object&gt;&lt;object type=&quot;3&quot; unique_id=&quot;10248&quot;&gt;&lt;property id=&quot;20148&quot; value=&quot;5&quot;/&gt;&lt;property id=&quot;20300&quot; value=&quot;Slide 23 - &amp;quot;The five forces framework (6)&amp;quot;&quot;/&gt;&lt;property id=&quot;20307&quot; value=&quot;283&quot;/&gt;&lt;/object&gt;&lt;object type=&quot;3&quot; unique_id=&quot;10249&quot;&gt;&lt;property id=&quot;20148&quot; value=&quot;5&quot;/&gt;&lt;property id=&quot;20300&quot; value=&quot;Slide 24 - &amp;quot;Implications of five forces analysis&amp;quot;&quot;/&gt;&lt;property id=&quot;20307&quot; value=&quot;284&quot;/&gt;&lt;/object&gt;&lt;object type=&quot;3&quot; unique_id=&quot;10250&quot;&gt;&lt;property id=&quot;20148&quot; value=&quot;5&quot;/&gt;&lt;property id=&quot;20300&quot; value=&quot;Slide 25 - &amp;quot;Issues in five forces analysis&amp;quot;&quot;/&gt;&lt;property id=&quot;20307&quot; value=&quot;285&quot;/&gt;&lt;/object&gt;&lt;object type=&quot;3&quot; unique_id=&quot;10251&quot;&gt;&lt;property id=&quot;20148&quot; value=&quot;5&quot;/&gt;&lt;property id=&quot;20300&quot; value=&quot;Slide 26 - &amp;quot;The value net&amp;quot;&quot;/&gt;&lt;property id=&quot;20307&quot; value=&quot;286&quot;/&gt;&lt;/object&gt;&lt;object type=&quot;3&quot; unique_id=&quot;10252&quot;&gt;&lt;property id=&quot;20148&quot; value=&quot;5&quot;/&gt;&lt;property id=&quot;20300&quot; value=&quot;Slide 27 - &amp;quot;Comparative industry structure analysis&amp;quot;&quot;/&gt;&lt;property id=&quot;20307&quot; value=&quot;291&quot;/&gt;&lt;/object&gt;&lt;object type=&quot;3&quot; unique_id=&quot;10253&quot;&gt;&lt;property id=&quot;20148&quot; value=&quot;5&quot;/&gt;&lt;property id=&quot;20300&quot; value=&quot;Slide 28 - &amp;quot;Types of industry (1)&amp;quot;&quot;/&gt;&lt;property id=&quot;20307&quot; value=&quot;287&quot;/&gt;&lt;/object&gt;&lt;object type=&quot;3&quot; unique_id=&quot;10254&quot;&gt;&lt;property id=&quot;20148&quot; value=&quot;5&quot;/&gt;&lt;property id=&quot;20300&quot; value=&quot;Slide 29 - &amp;quot;Types of industry (2)&amp;quot;&quot;/&gt;&lt;property id=&quot;20307&quot; value=&quot;288&quot;/&gt;&lt;/object&gt;&lt;object type=&quot;3&quot; unique_id=&quot;10255&quot;&gt;&lt;property id=&quot;20148&quot; value=&quot;5&quot;/&gt;&lt;property id=&quot;20300&quot; value=&quot;Slide 30 - &amp;quot;Cycles of competition&amp;quot;&quot;/&gt;&lt;property id=&quot;20307&quot; value=&quot;289&quot;/&gt;&lt;/object&gt;&lt;object type=&quot;3&quot; unique_id=&quot;10256&quot;&gt;&lt;property id=&quot;20148&quot; value=&quot;5&quot;/&gt;&lt;property id=&quot;20300&quot; value=&quot;Slide 31 - &amp;quot;The industry life cycle&amp;quot;&quot;/&gt;&lt;property id=&quot;20307&quot; value=&quot;290&quot;/&gt;&lt;/object&gt;&lt;object type=&quot;3&quot; unique_id=&quot;10257&quot;&gt;&lt;property id=&quot;20148&quot; value=&quot;5&quot;/&gt;&lt;property id=&quot;20300&quot; value=&quot;Slide 32 - &amp;quot;Strategic Groups&amp;quot;&quot;/&gt;&lt;property id=&quot;20307&quot; value=&quot;292&quot;/&gt;&lt;/object&gt;&lt;object type=&quot;3&quot; unique_id=&quot;10258&quot;&gt;&lt;property id=&quot;20148&quot; value=&quot;5&quot;/&gt;&lt;property id=&quot;20300&quot; value=&quot;Slide 33 - &amp;quot;Characteristics for identifying strategic groups&amp;quot;&quot;/&gt;&lt;property id=&quot;20307&quot; value=&quot;293&quot;/&gt;&lt;/object&gt;&lt;object type=&quot;3&quot; unique_id=&quot;10259&quot;&gt;&lt;property id=&quot;20148&quot; value=&quot;5&quot;/&gt;&lt;property id=&quot;20300&quot; value=&quot;Slide 34 - &amp;quot;Strategic groups in the Indian pharmaceutical industry&amp;quot;&quot;/&gt;&lt;property id=&quot;20307&quot; value=&quot;294&quot;/&gt;&lt;/object&gt;&lt;object type=&quot;3&quot; unique_id=&quot;10260&quot;&gt;&lt;property id=&quot;20148&quot; value=&quot;5&quot;/&gt;&lt;property id=&quot;20300&quot; value=&quot;Slide 35 - &amp;quot;Uses of strategic group analysis&amp;quot;&quot;/&gt;&lt;property id=&quot;20307&quot; value=&quot;295&quot;/&gt;&lt;/object&gt;&lt;object type=&quot;3&quot; unique_id=&quot;10261&quot;&gt;&lt;property id=&quot;20148&quot; value=&quot;5&quot;/&gt;&lt;property id=&quot;20300&quot; value=&quot;Slide 36 - &amp;quot;Market segments&amp;quot;&quot;/&gt;&lt;property id=&quot;20307&quot; value=&quot;296&quot;/&gt;&lt;/object&gt;&lt;object type=&quot;3&quot; unique_id=&quot;10262&quot;&gt;&lt;property id=&quot;20148&quot; value=&quot;5&quot;/&gt;&lt;property id=&quot;20300&quot; value=&quot;Slide 37 - &amp;quot;Bases of market segmentation (1)&amp;quot;&quot;/&gt;&lt;property id=&quot;20307&quot; value=&quot;297&quot;/&gt;&lt;/object&gt;&lt;object type=&quot;3&quot; unique_id=&quot;10264&quot;&gt;&lt;property id=&quot;20148&quot; value=&quot;5&quot;/&gt;&lt;property id=&quot;20300&quot; value=&quot;Slide 38 - &amp;quot;Who are the strategic customers? &amp;quot;&quot;/&gt;&lt;property id=&quot;20307&quot; value=&quot;300&quot;/&gt;&lt;/object&gt;&lt;object type=&quot;3&quot; unique_id=&quot;10265&quot;&gt;&lt;property id=&quot;20148&quot; value=&quot;5&quot;/&gt;&lt;property id=&quot;20300&quot; value=&quot;Slide 39 - &amp;quot;Critical success factors (CSFs)&amp;quot;&quot;/&gt;&lt;property id=&quot;20307&quot; value=&quot;302&quot;/&gt;&lt;/object&gt;&lt;object type=&quot;3&quot; unique_id=&quot;10266&quot;&gt;&lt;property id=&quot;20148&quot; value=&quot;5&quot;/&gt;&lt;property id=&quot;20300&quot; value=&quot;Slide 40 - &amp;quot;Blue ocean thinking&amp;quot;&quot;/&gt;&lt;property id=&quot;20307&quot; value=&quot;301&quot;/&gt;&lt;/object&gt;&lt;object type=&quot;3&quot; unique_id=&quot;10267&quot;&gt;&lt;property id=&quot;20148&quot; value=&quot;5&quot;/&gt;&lt;property id=&quot;20300&quot; value=&quot;Slide 41 - &amp;quot;Strategy canvas&amp;quot;&quot;/&gt;&lt;property id=&quot;20307&quot; value=&quot;303&quot;/&gt;&lt;/object&gt;&lt;object type=&quot;3&quot; unique_id=&quot;10268&quot;&gt;&lt;property id=&quot;20148&quot; value=&quot;5&quot;/&gt;&lt;property id=&quot;20300&quot; value=&quot;Slide 42 - &amp;quot;Chapter summary (1)&amp;quot;&quot;/&gt;&lt;property id=&quot;20307&quot; value=&quot;304&quot;/&gt;&lt;/object&gt;&lt;object type=&quot;3&quot; unique_id=&quot;10269&quot;&gt;&lt;property id=&quot;20148&quot; value=&quot;5&quot;/&gt;&lt;property id=&quot;20300&quot; value=&quot;Slide 43 - &amp;quot;Chapter summary (2)&amp;quot;&quot;/&gt;&lt;property id=&quot;20307&quot; value=&quot;30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6_Flow">
  <a:themeElements>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6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12869</TotalTime>
  <Words>2338</Words>
  <Application>Microsoft Office PowerPoint</Application>
  <PresentationFormat>On-screen Show (4:3)</PresentationFormat>
  <Paragraphs>427</Paragraphs>
  <Slides>82</Slides>
  <Notes>70</Notes>
  <HiddenSlides>0</HiddenSlides>
  <MMClips>7</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82</vt:i4>
      </vt:variant>
    </vt:vector>
  </HeadingPairs>
  <TitlesOfParts>
    <vt:vector size="92" baseType="lpstr">
      <vt:lpstr>Arial</vt:lpstr>
      <vt:lpstr>Blackadder ITC</vt:lpstr>
      <vt:lpstr>Calibri</vt:lpstr>
      <vt:lpstr>Constantia</vt:lpstr>
      <vt:lpstr>Times</vt:lpstr>
      <vt:lpstr>Times New Roman</vt:lpstr>
      <vt:lpstr>Wingdings</vt:lpstr>
      <vt:lpstr>Wingdings 2</vt:lpstr>
      <vt:lpstr>Flow</vt:lpstr>
      <vt:lpstr>6_Flow</vt:lpstr>
      <vt:lpstr>STRATEGIC LOCATION  ‘CITY OF MONTERREY, MEXICO’</vt:lpstr>
      <vt:lpstr>The Focus of part 1:  The strategic position</vt:lpstr>
      <vt:lpstr>PowerPoint Presentation</vt:lpstr>
      <vt:lpstr>ANALYZING EACH LAYER</vt:lpstr>
      <vt:lpstr>1. MACRO ENVIRONMENT</vt:lpstr>
      <vt:lpstr>1.1 The PESTEL framework (i)</vt:lpstr>
      <vt:lpstr>The PESTEL framework (ii)</vt:lpstr>
      <vt:lpstr>The PESTEL framework (iii)</vt:lpstr>
      <vt:lpstr>Using the PESTEL framework</vt:lpstr>
      <vt:lpstr>1.2 Scenarios</vt:lpstr>
      <vt:lpstr>Carrying out scenario analysis </vt:lpstr>
      <vt:lpstr>Carrying out scenario analysis </vt:lpstr>
      <vt:lpstr>PowerPoint Presentation</vt:lpstr>
      <vt:lpstr>2. Industries, markets and sectors</vt:lpstr>
      <vt:lpstr>Types of industry (1)</vt:lpstr>
      <vt:lpstr>Types of industry (2)</vt:lpstr>
      <vt:lpstr>Industry Attractiveness (3)  ‘Porter’s five forces framework’</vt:lpstr>
      <vt:lpstr>PowerPoint Presentation</vt:lpstr>
      <vt:lpstr>The five forces framework (1)</vt:lpstr>
      <vt:lpstr>The five forces framework (2)</vt:lpstr>
      <vt:lpstr>The five forces framework (3)</vt:lpstr>
      <vt:lpstr>The five forces framework (4)</vt:lpstr>
      <vt:lpstr>The five forces framework (5)</vt:lpstr>
      <vt:lpstr>Implications of five forces analysis</vt:lpstr>
      <vt:lpstr>Issues in five forces analysis</vt:lpstr>
      <vt:lpstr>PowerPoint Presentation</vt:lpstr>
      <vt:lpstr>The industry life cycle</vt:lpstr>
      <vt:lpstr>VIDEOS</vt:lpstr>
      <vt:lpstr>Strategic Groups</vt:lpstr>
      <vt:lpstr>Characteristics for identifying strategic groups</vt:lpstr>
      <vt:lpstr>Uses of strategic group analysis</vt:lpstr>
      <vt:lpstr>PowerPoint Presentation</vt:lpstr>
      <vt:lpstr>Market segments</vt:lpstr>
      <vt:lpstr>VIDEOS</vt:lpstr>
      <vt:lpstr>Bases of market segmentation </vt:lpstr>
      <vt:lpstr>Who are the strategic customers that we should target? </vt:lpstr>
      <vt:lpstr>Critical success factors (CSFs)</vt:lpstr>
      <vt:lpstr>Ex. 1 Critical success factors (CSFs)</vt:lpstr>
      <vt:lpstr>Blue ocean thinking</vt:lpstr>
      <vt:lpstr>Ex. 2 Blue ocean thinking</vt:lpstr>
      <vt:lpstr>VIDEOS</vt:lpstr>
      <vt:lpstr>VIDEOS</vt:lpstr>
      <vt:lpstr>VIDEOS</vt:lpstr>
      <vt:lpstr>VIDEOS</vt:lpstr>
      <vt:lpstr>STRATEGIC CAPABLITIES</vt:lpstr>
      <vt:lpstr>Components of strategic capabilities</vt:lpstr>
      <vt:lpstr>Strategic capabilities: the key issues</vt:lpstr>
      <vt:lpstr>Resource-based strategy</vt:lpstr>
      <vt:lpstr>Dynamic capabilities</vt:lpstr>
      <vt:lpstr>Threshold and distinctive capabilities (1)</vt:lpstr>
      <vt:lpstr>Ex. 3 Components of Strategic Capabilities</vt:lpstr>
      <vt:lpstr>Core competences</vt:lpstr>
      <vt:lpstr>PowerPoint Presentation</vt:lpstr>
      <vt:lpstr>Key Concept</vt:lpstr>
      <vt:lpstr>Benchmarking </vt:lpstr>
      <vt:lpstr>Ex.5 Benchmarking</vt:lpstr>
      <vt:lpstr>Environmental Scanning  SWOT ANALYSIS </vt:lpstr>
      <vt:lpstr>Ex.6 Give one (1) example of each for your Company / Organization </vt:lpstr>
      <vt:lpstr>Uses of SWOT analysis</vt:lpstr>
      <vt:lpstr>Dangers in a SWOT analysis</vt:lpstr>
      <vt:lpstr>The TOWS matrix</vt:lpstr>
      <vt:lpstr>STRATEGIC PURPOSE</vt:lpstr>
      <vt:lpstr>Ex. 7  Corporate Social Responsibility (CSR)</vt:lpstr>
      <vt:lpstr>Corporate social responsibility</vt:lpstr>
      <vt:lpstr>Corporate social responsibility stances</vt:lpstr>
      <vt:lpstr>Questions of corporate social responsibility – internal aspects (1)</vt:lpstr>
      <vt:lpstr>Questions of corporate social responsibility – external aspects (2)</vt:lpstr>
      <vt:lpstr>STRATEGY &amp; CULTURE</vt:lpstr>
      <vt:lpstr>Ex. 8  The CULTURAL WEB  </vt:lpstr>
      <vt:lpstr>The cultural web of an organisation  </vt:lpstr>
      <vt:lpstr>Culture’s influence on strategy development</vt:lpstr>
      <vt:lpstr>The paradigm</vt:lpstr>
      <vt:lpstr>The cultural web</vt:lpstr>
      <vt:lpstr>The cultural web of an organisation (1)</vt:lpstr>
      <vt:lpstr>The cultural web of an organisation (2) – stories --------------------------------------------</vt:lpstr>
      <vt:lpstr>The cultural web of an organisation (3) – symbols ---------------------------------------------</vt:lpstr>
      <vt:lpstr>The cultural web of an organisation (4) – power structures ------------------------------------------------------</vt:lpstr>
      <vt:lpstr>The cultural web of an organisation (5) – organisation structure ------------------------------------------</vt:lpstr>
      <vt:lpstr>The cultural web of an organisation (6) – control systems -----------------------------------</vt:lpstr>
      <vt:lpstr>The cultural web of an organisation (7) – routines and rituals ----------------------------</vt:lpstr>
      <vt:lpstr>Summary (1)</vt:lpstr>
      <vt:lpstr>Summary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Strategic Position</dc:title>
  <dc:creator>steve</dc:creator>
  <cp:lastModifiedBy>Will</cp:lastModifiedBy>
  <cp:revision>327</cp:revision>
  <dcterms:created xsi:type="dcterms:W3CDTF">2010-08-17T13:11:52Z</dcterms:created>
  <dcterms:modified xsi:type="dcterms:W3CDTF">2018-02-27T00:25:52Z</dcterms:modified>
</cp:coreProperties>
</file>